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7" r:id="rId8"/>
    <p:sldId id="262" r:id="rId9"/>
    <p:sldId id="268" r:id="rId10"/>
    <p:sldId id="263" r:id="rId11"/>
    <p:sldId id="264" r:id="rId12"/>
    <p:sldId id="265" r:id="rId13"/>
    <p:sldId id="266" r:id="rId14"/>
  </p:sldIdLst>
  <p:sldSz cx="14630400" cy="8229600"/>
  <p:notesSz cx="8229600" cy="14630400"/>
  <p:embeddedFontLst>
    <p:embeddedFont>
      <p:font typeface="Alexandria Medium" panose="020B0604020202020204" charset="-78"/>
      <p:regular r:id="rId16"/>
    </p:embeddedFont>
    <p:embeddedFont>
      <p:font typeface="Consolas" panose="020B0609020204030204" pitchFamily="49" charset="0"/>
      <p:regular r:id="rId17"/>
      <p:bold r:id="rId18"/>
      <p:italic r:id="rId19"/>
      <p:boldItalic r:id="rId20"/>
    </p:embeddedFont>
    <p:embeddedFont>
      <p:font typeface="Manrope" panose="020B0604020202020204" charset="0"/>
      <p:regular r:id="rId21"/>
    </p:embeddedFont>
    <p:embeddedFont>
      <p:font typeface="Montserrat" panose="00000500000000000000" pitchFamily="2" charset="0"/>
      <p:regular r:id="rId22"/>
      <p:bold r:id="rId23"/>
      <p:italic r:id="rId24"/>
      <p:boldItalic r:id="rId25"/>
    </p:embeddedFont>
    <p:embeddedFont>
      <p:font typeface="Poppins"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4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57DABA71-8525-9042-A423-B938EF100B3B}"/>
              </a:ext>
            </a:extLst>
          </p:cNvPr>
          <p:cNvSpPr/>
          <p:nvPr/>
        </p:nvSpPr>
        <p:spPr>
          <a:xfrm>
            <a:off x="758309" y="3692069"/>
            <a:ext cx="7627382" cy="1292662"/>
          </a:xfrm>
          <a:prstGeom prst="rect">
            <a:avLst/>
          </a:prstGeom>
          <a:noFill/>
          <a:ln/>
        </p:spPr>
        <p:txBody>
          <a:bodyPr wrap="square" lIns="0" tIns="0" rIns="0" bIns="0" rtlCol="0" anchor="t"/>
          <a:lstStyle/>
          <a:p>
            <a:pPr marL="0" indent="0" algn="l">
              <a:lnSpc>
                <a:spcPts val="5600"/>
              </a:lnSpc>
              <a:buNone/>
            </a:pPr>
            <a:r>
              <a:rPr lang="en-US" sz="5400" b="1" dirty="0">
                <a:solidFill>
                  <a:srgbClr val="2E3C4E"/>
                </a:solidFill>
                <a:latin typeface="+mj-lt"/>
                <a:ea typeface="Barlow Bold" pitchFamily="34" charset="-122"/>
                <a:cs typeface="Barlow Bold" pitchFamily="34" charset="-120"/>
              </a:rPr>
              <a:t>Smart Resume Analyzer</a:t>
            </a:r>
            <a:endParaRPr lang="en-US" sz="5400" dirty="0">
              <a:latin typeface="+mj-lt"/>
            </a:endParaRPr>
          </a:p>
        </p:txBody>
      </p:sp>
      <p:sp>
        <p:nvSpPr>
          <p:cNvPr id="14" name="Text 2">
            <a:extLst>
              <a:ext uri="{FF2B5EF4-FFF2-40B4-BE49-F238E27FC236}">
                <a16:creationId xmlns:a16="http://schemas.microsoft.com/office/drawing/2014/main" id="{B88DDA95-9397-A313-4C25-7A5443112A7F}"/>
              </a:ext>
            </a:extLst>
          </p:cNvPr>
          <p:cNvSpPr/>
          <p:nvPr/>
        </p:nvSpPr>
        <p:spPr>
          <a:xfrm>
            <a:off x="758309" y="6242069"/>
            <a:ext cx="7627382" cy="1613283"/>
          </a:xfrm>
          <a:prstGeom prst="rect">
            <a:avLst/>
          </a:prstGeom>
          <a:noFill/>
          <a:ln/>
        </p:spPr>
        <p:txBody>
          <a:bodyPr wrap="none" lIns="0" tIns="0" rIns="0" bIns="0" rtlCol="0" anchor="t"/>
          <a:lstStyle/>
          <a:p>
            <a:pPr marL="0" indent="0" algn="l">
              <a:lnSpc>
                <a:spcPts val="2700"/>
              </a:lnSpc>
              <a:buNone/>
            </a:pPr>
            <a:r>
              <a:rPr lang="en-US" sz="2000" dirty="0">
                <a:solidFill>
                  <a:srgbClr val="384653"/>
                </a:solidFill>
                <a:latin typeface="Montserrat" pitchFamily="34" charset="0"/>
              </a:rPr>
              <a:t>Name:      ANUBHAV SINGH</a:t>
            </a:r>
          </a:p>
          <a:p>
            <a:pPr marL="0" indent="0" algn="l">
              <a:lnSpc>
                <a:spcPts val="2700"/>
              </a:lnSpc>
              <a:buNone/>
            </a:pPr>
            <a:r>
              <a:rPr lang="en-US" sz="2000" dirty="0">
                <a:solidFill>
                  <a:srgbClr val="384653"/>
                </a:solidFill>
                <a:latin typeface="Montserrat" pitchFamily="34" charset="0"/>
              </a:rPr>
              <a:t>Roll No.:    21CS-05</a:t>
            </a:r>
            <a:endParaRPr lang="en-US" sz="2000" dirty="0"/>
          </a:p>
        </p:txBody>
      </p:sp>
      <p:pic>
        <p:nvPicPr>
          <p:cNvPr id="15" name="Picture 14" descr="A logo with mountains and sun">
            <a:extLst>
              <a:ext uri="{FF2B5EF4-FFF2-40B4-BE49-F238E27FC236}">
                <a16:creationId xmlns:a16="http://schemas.microsoft.com/office/drawing/2014/main" id="{046ABE5B-2C2E-8A2F-C176-04DAFF159FFC}"/>
              </a:ext>
            </a:extLst>
          </p:cNvPr>
          <p:cNvPicPr>
            <a:picLocks noChangeAspect="1"/>
          </p:cNvPicPr>
          <p:nvPr/>
        </p:nvPicPr>
        <p:blipFill>
          <a:blip r:embed="rId3"/>
          <a:stretch>
            <a:fillRect/>
          </a:stretch>
        </p:blipFill>
        <p:spPr>
          <a:xfrm>
            <a:off x="495420" y="552078"/>
            <a:ext cx="1599597" cy="1579220"/>
          </a:xfrm>
          <a:prstGeom prst="rect">
            <a:avLst/>
          </a:prstGeom>
        </p:spPr>
      </p:pic>
      <p:sp>
        <p:nvSpPr>
          <p:cNvPr id="16" name="TextBox 15">
            <a:extLst>
              <a:ext uri="{FF2B5EF4-FFF2-40B4-BE49-F238E27FC236}">
                <a16:creationId xmlns:a16="http://schemas.microsoft.com/office/drawing/2014/main" id="{D7A1657A-1127-46E9-828F-CCD1CC8C27CC}"/>
              </a:ext>
            </a:extLst>
          </p:cNvPr>
          <p:cNvSpPr txBox="1"/>
          <p:nvPr/>
        </p:nvSpPr>
        <p:spPr>
          <a:xfrm>
            <a:off x="1884526" y="838636"/>
            <a:ext cx="7132152" cy="1292662"/>
          </a:xfrm>
          <a:prstGeom prst="rect">
            <a:avLst/>
          </a:prstGeom>
          <a:noFill/>
        </p:spPr>
        <p:txBody>
          <a:bodyPr wrap="square" rtlCol="0">
            <a:spAutoFit/>
          </a:bodyPr>
          <a:lstStyle/>
          <a:p>
            <a:pPr algn="ctr">
              <a:buNone/>
            </a:pPr>
            <a:r>
              <a:rPr lang="en-US" sz="2000" i="0" dirty="0">
                <a:effectLst/>
                <a:latin typeface="Poppins" panose="020B0502040204020203" pitchFamily="2" charset="0"/>
                <a:cs typeface="Poppins" panose="020B0502040204020203" pitchFamily="2" charset="0"/>
              </a:rPr>
              <a:t>M.Sc. Computer Science, School of technology,</a:t>
            </a:r>
            <a:endParaRPr lang="en-US" sz="2000" dirty="0">
              <a:latin typeface="Poppins" panose="020B0502040204020203" pitchFamily="2" charset="0"/>
              <a:cs typeface="Poppins" panose="020B0502040204020203" pitchFamily="2" charset="0"/>
            </a:endParaRPr>
          </a:p>
          <a:p>
            <a:pPr algn="ctr">
              <a:buNone/>
            </a:pPr>
            <a:r>
              <a:rPr lang="en-US" sz="2000" i="0" dirty="0">
                <a:effectLst/>
                <a:latin typeface="Poppins" panose="020B0502040204020203" pitchFamily="2" charset="0"/>
                <a:cs typeface="Poppins" panose="020B0502040204020203" pitchFamily="2" charset="0"/>
              </a:rPr>
              <a:t>DOON UNIVERSITY</a:t>
            </a:r>
            <a:endParaRPr lang="en-US" sz="2000" dirty="0">
              <a:effectLst/>
              <a:latin typeface="Poppins" panose="020B0502040204020203" pitchFamily="2" charset="0"/>
              <a:cs typeface="Poppins" panose="020B0502040204020203" pitchFamily="2" charset="0"/>
            </a:endParaRPr>
          </a:p>
          <a:p>
            <a:pPr algn="ctr"/>
            <a:r>
              <a:rPr lang="en-US" sz="2000" i="0" dirty="0">
                <a:effectLst/>
                <a:latin typeface="Poppins" panose="020B0502040204020203" pitchFamily="2" charset="0"/>
                <a:cs typeface="Poppins" panose="020B0502040204020203" pitchFamily="2" charset="0"/>
              </a:rPr>
              <a:t>Dehradun, Uttarakhand</a:t>
            </a:r>
            <a:endParaRPr lang="en-US" sz="2000" dirty="0">
              <a:effectLst/>
              <a:latin typeface="Poppins" panose="020B0502040204020203" pitchFamily="2" charset="0"/>
              <a:cs typeface="Poppins" panose="020B0502040204020203" pitchFamily="2" charset="0"/>
            </a:endParaRPr>
          </a:p>
          <a:p>
            <a:pPr algn="ctr"/>
            <a:endParaRPr lang="en-IN" dirty="0">
              <a:latin typeface="Poppins" panose="020B0502040204020203" pitchFamily="2" charset="0"/>
              <a:cs typeface="Poppins" panose="020B0502040204020203" pitchFamily="2" charset="0"/>
            </a:endParaRPr>
          </a:p>
        </p:txBody>
      </p:sp>
      <p:pic>
        <p:nvPicPr>
          <p:cNvPr id="19" name="Picture 18" descr="A person sitting at a desk working on a computer">
            <a:extLst>
              <a:ext uri="{FF2B5EF4-FFF2-40B4-BE49-F238E27FC236}">
                <a16:creationId xmlns:a16="http://schemas.microsoft.com/office/drawing/2014/main" id="{D3C0A759-D5E2-F14D-61A1-8ED35B603160}"/>
              </a:ext>
            </a:extLst>
          </p:cNvPr>
          <p:cNvPicPr>
            <a:picLocks noChangeAspect="1"/>
          </p:cNvPicPr>
          <p:nvPr/>
        </p:nvPicPr>
        <p:blipFill>
          <a:blip r:embed="rId4"/>
          <a:stretch>
            <a:fillRect/>
          </a:stretch>
        </p:blipFill>
        <p:spPr>
          <a:xfrm>
            <a:off x="9144003"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070" y="620078"/>
            <a:ext cx="7566660" cy="1267539"/>
          </a:xfrm>
          <a:prstGeom prst="rect">
            <a:avLst/>
          </a:prstGeom>
          <a:noFill/>
          <a:ln/>
        </p:spPr>
        <p:txBody>
          <a:bodyPr wrap="square" lIns="0" tIns="0" rIns="0" bIns="0" rtlCol="0" anchor="t"/>
          <a:lstStyle/>
          <a:p>
            <a:pPr marL="0" indent="0" algn="l">
              <a:lnSpc>
                <a:spcPts val="4950"/>
              </a:lnSpc>
              <a:buNone/>
            </a:pPr>
            <a:r>
              <a:rPr lang="en-US" sz="3950" dirty="0">
                <a:solidFill>
                  <a:srgbClr val="5B6E8C"/>
                </a:solidFill>
                <a:latin typeface="Alexandria Medium" pitchFamily="34" charset="0"/>
                <a:ea typeface="Alexandria Medium" pitchFamily="34" charset="-122"/>
                <a:cs typeface="Alexandria Medium" pitchFamily="34" charset="-120"/>
              </a:rPr>
              <a:t>Challenges: Navigating Complexities</a:t>
            </a:r>
            <a:endParaRPr lang="en-US" sz="3950" dirty="0"/>
          </a:p>
        </p:txBody>
      </p:sp>
      <p:sp>
        <p:nvSpPr>
          <p:cNvPr id="4" name="Shape 1"/>
          <p:cNvSpPr/>
          <p:nvPr/>
        </p:nvSpPr>
        <p:spPr>
          <a:xfrm>
            <a:off x="6275070" y="2496026"/>
            <a:ext cx="3681889" cy="2786182"/>
          </a:xfrm>
          <a:prstGeom prst="roundRect">
            <a:avLst>
              <a:gd name="adj" fmla="val 3938"/>
            </a:avLst>
          </a:prstGeom>
          <a:solidFill>
            <a:srgbClr val="FFFFFF"/>
          </a:solidFill>
          <a:ln/>
        </p:spPr>
        <p:txBody>
          <a:bodyPr/>
          <a:lstStyle/>
          <a:p>
            <a:endParaRPr lang="en-IN"/>
          </a:p>
        </p:txBody>
      </p:sp>
      <p:pic>
        <p:nvPicPr>
          <p:cNvPr id="5" name="Image 1" descr="preencoded.png"/>
          <p:cNvPicPr>
            <a:picLocks noChangeAspect="1"/>
          </p:cNvPicPr>
          <p:nvPr/>
        </p:nvPicPr>
        <p:blipFill>
          <a:blip r:embed="rId4"/>
          <a:stretch>
            <a:fillRect/>
          </a:stretch>
        </p:blipFill>
        <p:spPr>
          <a:xfrm>
            <a:off x="6275070" y="2473166"/>
            <a:ext cx="3681889" cy="91440"/>
          </a:xfrm>
          <a:prstGeom prst="rect">
            <a:avLst/>
          </a:prstGeom>
        </p:spPr>
      </p:pic>
      <p:pic>
        <p:nvPicPr>
          <p:cNvPr id="6" name="Image 2" descr="preencoded.png"/>
          <p:cNvPicPr>
            <a:picLocks noChangeAspect="1"/>
          </p:cNvPicPr>
          <p:nvPr/>
        </p:nvPicPr>
        <p:blipFill>
          <a:blip r:embed="rId5"/>
          <a:stretch>
            <a:fillRect/>
          </a:stretch>
        </p:blipFill>
        <p:spPr>
          <a:xfrm>
            <a:off x="7811810" y="2191822"/>
            <a:ext cx="608409" cy="608409"/>
          </a:xfrm>
          <a:prstGeom prst="rect">
            <a:avLst/>
          </a:prstGeom>
        </p:spPr>
      </p:pic>
      <p:sp>
        <p:nvSpPr>
          <p:cNvPr id="7" name="Text 2"/>
          <p:cNvSpPr/>
          <p:nvPr/>
        </p:nvSpPr>
        <p:spPr>
          <a:xfrm>
            <a:off x="7994333" y="2343864"/>
            <a:ext cx="243364" cy="3042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Alexandria Medium" pitchFamily="34" charset="0"/>
                <a:ea typeface="Alexandria Medium" pitchFamily="34" charset="-122"/>
                <a:cs typeface="Alexandria Medium" pitchFamily="34" charset="-120"/>
              </a:rPr>
              <a:t>1</a:t>
            </a:r>
            <a:endParaRPr lang="en-US" sz="1900" dirty="0"/>
          </a:p>
        </p:txBody>
      </p:sp>
      <p:sp>
        <p:nvSpPr>
          <p:cNvPr id="8" name="Text 3"/>
          <p:cNvSpPr/>
          <p:nvPr/>
        </p:nvSpPr>
        <p:spPr>
          <a:xfrm>
            <a:off x="6500693" y="3002994"/>
            <a:ext cx="3230642" cy="633651"/>
          </a:xfrm>
          <a:prstGeom prst="rect">
            <a:avLst/>
          </a:prstGeom>
          <a:noFill/>
          <a:ln/>
        </p:spPr>
        <p:txBody>
          <a:bodyPr wrap="square" lIns="0" tIns="0" rIns="0" bIns="0" rtlCol="0" anchor="t"/>
          <a:lstStyle/>
          <a:p>
            <a:pPr marL="0" indent="0" algn="l">
              <a:lnSpc>
                <a:spcPts val="2450"/>
              </a:lnSpc>
              <a:buNone/>
            </a:pPr>
            <a:r>
              <a:rPr lang="en-US" sz="1950" dirty="0">
                <a:solidFill>
                  <a:srgbClr val="5B6E8C"/>
                </a:solidFill>
                <a:latin typeface="Alexandria Medium" pitchFamily="34" charset="0"/>
                <a:ea typeface="Alexandria Medium" pitchFamily="34" charset="-122"/>
                <a:cs typeface="Alexandria Medium" pitchFamily="34" charset="-120"/>
              </a:rPr>
              <a:t>Variations in PDF Structure</a:t>
            </a:r>
            <a:endParaRPr lang="en-US" sz="1950" dirty="0"/>
          </a:p>
        </p:txBody>
      </p:sp>
      <p:sp>
        <p:nvSpPr>
          <p:cNvPr id="9" name="Text 4"/>
          <p:cNvSpPr/>
          <p:nvPr/>
        </p:nvSpPr>
        <p:spPr>
          <a:xfrm>
            <a:off x="6500693" y="3758327"/>
            <a:ext cx="3230642" cy="973693"/>
          </a:xfrm>
          <a:prstGeom prst="rect">
            <a:avLst/>
          </a:prstGeom>
          <a:noFill/>
          <a:ln/>
        </p:spPr>
        <p:txBody>
          <a:bodyPr wrap="square" lIns="0" tIns="0" rIns="0" bIns="0" rtlCol="0" anchor="t"/>
          <a:lstStyle/>
          <a:p>
            <a:pPr marL="0" indent="0" algn="l">
              <a:lnSpc>
                <a:spcPts val="2550"/>
              </a:lnSpc>
              <a:buNone/>
            </a:pPr>
            <a:r>
              <a:rPr lang="en-US" sz="1550" dirty="0">
                <a:solidFill>
                  <a:srgbClr val="5B6E8C"/>
                </a:solidFill>
                <a:latin typeface="Manrope" pitchFamily="34" charset="0"/>
                <a:ea typeface="Manrope" pitchFamily="34" charset="-122"/>
                <a:cs typeface="Manrope" pitchFamily="34" charset="-120"/>
              </a:rPr>
              <a:t>Resumes come in countless layouts, making consistent data extraction a significant hurdle.</a:t>
            </a:r>
            <a:endParaRPr lang="en-US" sz="1550" dirty="0"/>
          </a:p>
        </p:txBody>
      </p:sp>
      <p:sp>
        <p:nvSpPr>
          <p:cNvPr id="10" name="Shape 5"/>
          <p:cNvSpPr/>
          <p:nvPr/>
        </p:nvSpPr>
        <p:spPr>
          <a:xfrm>
            <a:off x="10159722" y="2496026"/>
            <a:ext cx="3682008" cy="2786182"/>
          </a:xfrm>
          <a:prstGeom prst="roundRect">
            <a:avLst>
              <a:gd name="adj" fmla="val 3938"/>
            </a:avLst>
          </a:prstGeom>
          <a:solidFill>
            <a:srgbClr val="FFFFFF"/>
          </a:solidFill>
          <a:ln/>
        </p:spPr>
        <p:txBody>
          <a:bodyPr/>
          <a:lstStyle/>
          <a:p>
            <a:endParaRPr lang="en-IN"/>
          </a:p>
        </p:txBody>
      </p:sp>
      <p:pic>
        <p:nvPicPr>
          <p:cNvPr id="11" name="Image 3" descr="preencoded.png"/>
          <p:cNvPicPr>
            <a:picLocks noChangeAspect="1"/>
          </p:cNvPicPr>
          <p:nvPr/>
        </p:nvPicPr>
        <p:blipFill>
          <a:blip r:embed="rId4"/>
          <a:stretch>
            <a:fillRect/>
          </a:stretch>
        </p:blipFill>
        <p:spPr>
          <a:xfrm>
            <a:off x="10159722" y="2473166"/>
            <a:ext cx="3682008" cy="91440"/>
          </a:xfrm>
          <a:prstGeom prst="rect">
            <a:avLst/>
          </a:prstGeom>
        </p:spPr>
      </p:pic>
      <p:pic>
        <p:nvPicPr>
          <p:cNvPr id="12" name="Image 4" descr="preencoded.png"/>
          <p:cNvPicPr>
            <a:picLocks noChangeAspect="1"/>
          </p:cNvPicPr>
          <p:nvPr/>
        </p:nvPicPr>
        <p:blipFill>
          <a:blip r:embed="rId5"/>
          <a:stretch>
            <a:fillRect/>
          </a:stretch>
        </p:blipFill>
        <p:spPr>
          <a:xfrm>
            <a:off x="11696462" y="2191822"/>
            <a:ext cx="608409" cy="608409"/>
          </a:xfrm>
          <a:prstGeom prst="rect">
            <a:avLst/>
          </a:prstGeom>
        </p:spPr>
      </p:pic>
      <p:sp>
        <p:nvSpPr>
          <p:cNvPr id="13" name="Text 6"/>
          <p:cNvSpPr/>
          <p:nvPr/>
        </p:nvSpPr>
        <p:spPr>
          <a:xfrm>
            <a:off x="11878985" y="2343864"/>
            <a:ext cx="243364" cy="3042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Alexandria Medium" pitchFamily="34" charset="0"/>
                <a:ea typeface="Alexandria Medium" pitchFamily="34" charset="-122"/>
                <a:cs typeface="Alexandria Medium" pitchFamily="34" charset="-120"/>
              </a:rPr>
              <a:t>2</a:t>
            </a:r>
            <a:endParaRPr lang="en-US" sz="1900" dirty="0"/>
          </a:p>
        </p:txBody>
      </p:sp>
      <p:sp>
        <p:nvSpPr>
          <p:cNvPr id="14" name="Text 7"/>
          <p:cNvSpPr/>
          <p:nvPr/>
        </p:nvSpPr>
        <p:spPr>
          <a:xfrm>
            <a:off x="10385346" y="3002994"/>
            <a:ext cx="3230761" cy="633651"/>
          </a:xfrm>
          <a:prstGeom prst="rect">
            <a:avLst/>
          </a:prstGeom>
          <a:noFill/>
          <a:ln/>
        </p:spPr>
        <p:txBody>
          <a:bodyPr wrap="square" lIns="0" tIns="0" rIns="0" bIns="0" rtlCol="0" anchor="t"/>
          <a:lstStyle/>
          <a:p>
            <a:pPr marL="0" indent="0" algn="l">
              <a:lnSpc>
                <a:spcPts val="2450"/>
              </a:lnSpc>
              <a:buNone/>
            </a:pPr>
            <a:r>
              <a:rPr lang="en-US" sz="1950" dirty="0">
                <a:solidFill>
                  <a:srgbClr val="5B6E8C"/>
                </a:solidFill>
                <a:latin typeface="Alexandria Medium" pitchFamily="34" charset="0"/>
                <a:ea typeface="Alexandria Medium" pitchFamily="34" charset="-122"/>
                <a:cs typeface="Alexandria Medium" pitchFamily="34" charset="-120"/>
              </a:rPr>
              <a:t>Scanned/Unreadable Resumes</a:t>
            </a:r>
            <a:endParaRPr lang="en-US" sz="1950" dirty="0"/>
          </a:p>
        </p:txBody>
      </p:sp>
      <p:sp>
        <p:nvSpPr>
          <p:cNvPr id="15" name="Text 8"/>
          <p:cNvSpPr/>
          <p:nvPr/>
        </p:nvSpPr>
        <p:spPr>
          <a:xfrm>
            <a:off x="10385346" y="3758327"/>
            <a:ext cx="3230761" cy="1298258"/>
          </a:xfrm>
          <a:prstGeom prst="rect">
            <a:avLst/>
          </a:prstGeom>
          <a:noFill/>
          <a:ln/>
        </p:spPr>
        <p:txBody>
          <a:bodyPr wrap="square" lIns="0" tIns="0" rIns="0" bIns="0" rtlCol="0" anchor="t"/>
          <a:lstStyle/>
          <a:p>
            <a:pPr marL="0" indent="0" algn="l">
              <a:lnSpc>
                <a:spcPts val="2550"/>
              </a:lnSpc>
              <a:buNone/>
            </a:pPr>
            <a:r>
              <a:rPr lang="en-US" sz="1550" dirty="0">
                <a:solidFill>
                  <a:srgbClr val="5B6E8C"/>
                </a:solidFill>
                <a:latin typeface="Manrope" pitchFamily="34" charset="0"/>
                <a:ea typeface="Manrope" pitchFamily="34" charset="-122"/>
                <a:cs typeface="Manrope" pitchFamily="34" charset="-120"/>
              </a:rPr>
              <a:t>Dealing with image-based or poorly scanned PDFs that lack readable text creates a challenge for text extraction.</a:t>
            </a:r>
            <a:endParaRPr lang="en-US" sz="1550" dirty="0"/>
          </a:p>
        </p:txBody>
      </p:sp>
      <p:sp>
        <p:nvSpPr>
          <p:cNvPr id="16" name="Shape 9"/>
          <p:cNvSpPr/>
          <p:nvPr/>
        </p:nvSpPr>
        <p:spPr>
          <a:xfrm>
            <a:off x="6275070" y="5789176"/>
            <a:ext cx="7566660" cy="1820228"/>
          </a:xfrm>
          <a:prstGeom prst="roundRect">
            <a:avLst>
              <a:gd name="adj" fmla="val 6028"/>
            </a:avLst>
          </a:prstGeom>
          <a:solidFill>
            <a:srgbClr val="FFFFFF"/>
          </a:solidFill>
          <a:ln/>
        </p:spPr>
        <p:txBody>
          <a:bodyPr/>
          <a:lstStyle/>
          <a:p>
            <a:endParaRPr lang="en-IN"/>
          </a:p>
        </p:txBody>
      </p:sp>
      <p:pic>
        <p:nvPicPr>
          <p:cNvPr id="17" name="Image 5" descr="preencoded.png"/>
          <p:cNvPicPr>
            <a:picLocks noChangeAspect="1"/>
          </p:cNvPicPr>
          <p:nvPr/>
        </p:nvPicPr>
        <p:blipFill>
          <a:blip r:embed="rId6"/>
          <a:stretch>
            <a:fillRect/>
          </a:stretch>
        </p:blipFill>
        <p:spPr>
          <a:xfrm>
            <a:off x="6275070" y="5766316"/>
            <a:ext cx="7566660" cy="91440"/>
          </a:xfrm>
          <a:prstGeom prst="rect">
            <a:avLst/>
          </a:prstGeom>
        </p:spPr>
      </p:pic>
      <p:pic>
        <p:nvPicPr>
          <p:cNvPr id="18" name="Image 6" descr="preencoded.png"/>
          <p:cNvPicPr>
            <a:picLocks noChangeAspect="1"/>
          </p:cNvPicPr>
          <p:nvPr/>
        </p:nvPicPr>
        <p:blipFill>
          <a:blip r:embed="rId5"/>
          <a:stretch>
            <a:fillRect/>
          </a:stretch>
        </p:blipFill>
        <p:spPr>
          <a:xfrm>
            <a:off x="9754195" y="5484971"/>
            <a:ext cx="608409" cy="608409"/>
          </a:xfrm>
          <a:prstGeom prst="rect">
            <a:avLst/>
          </a:prstGeom>
        </p:spPr>
      </p:pic>
      <p:sp>
        <p:nvSpPr>
          <p:cNvPr id="19" name="Text 10"/>
          <p:cNvSpPr/>
          <p:nvPr/>
        </p:nvSpPr>
        <p:spPr>
          <a:xfrm>
            <a:off x="9936718" y="5637014"/>
            <a:ext cx="243364" cy="3042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Alexandria Medium" pitchFamily="34" charset="0"/>
                <a:ea typeface="Alexandria Medium" pitchFamily="34" charset="-122"/>
                <a:cs typeface="Alexandria Medium" pitchFamily="34" charset="-120"/>
              </a:rPr>
              <a:t>3</a:t>
            </a:r>
            <a:endParaRPr lang="en-US" sz="1900" dirty="0"/>
          </a:p>
        </p:txBody>
      </p:sp>
      <p:sp>
        <p:nvSpPr>
          <p:cNvPr id="20" name="Text 11"/>
          <p:cNvSpPr/>
          <p:nvPr/>
        </p:nvSpPr>
        <p:spPr>
          <a:xfrm>
            <a:off x="6500693" y="6296144"/>
            <a:ext cx="4029432" cy="316825"/>
          </a:xfrm>
          <a:prstGeom prst="rect">
            <a:avLst/>
          </a:prstGeom>
          <a:noFill/>
          <a:ln/>
        </p:spPr>
        <p:txBody>
          <a:bodyPr wrap="none" lIns="0" tIns="0" rIns="0" bIns="0" rtlCol="0" anchor="t"/>
          <a:lstStyle/>
          <a:p>
            <a:pPr marL="0" indent="0" algn="l">
              <a:lnSpc>
                <a:spcPts val="2450"/>
              </a:lnSpc>
              <a:buNone/>
            </a:pPr>
            <a:r>
              <a:rPr lang="en-US" sz="1950" dirty="0">
                <a:solidFill>
                  <a:srgbClr val="5B6E8C"/>
                </a:solidFill>
                <a:latin typeface="Alexandria Medium" pitchFamily="34" charset="0"/>
                <a:ea typeface="Alexandria Medium" pitchFamily="34" charset="-122"/>
                <a:cs typeface="Alexandria Medium" pitchFamily="34" charset="-120"/>
              </a:rPr>
              <a:t>Semantic Meaning of Keywords</a:t>
            </a:r>
            <a:endParaRPr lang="en-US" sz="1950" dirty="0"/>
          </a:p>
        </p:txBody>
      </p:sp>
      <p:sp>
        <p:nvSpPr>
          <p:cNvPr id="21" name="Text 12"/>
          <p:cNvSpPr/>
          <p:nvPr/>
        </p:nvSpPr>
        <p:spPr>
          <a:xfrm>
            <a:off x="6500693" y="6734651"/>
            <a:ext cx="7115413" cy="649129"/>
          </a:xfrm>
          <a:prstGeom prst="rect">
            <a:avLst/>
          </a:prstGeom>
          <a:noFill/>
          <a:ln/>
        </p:spPr>
        <p:txBody>
          <a:bodyPr wrap="square" lIns="0" tIns="0" rIns="0" bIns="0" rtlCol="0" anchor="t"/>
          <a:lstStyle/>
          <a:p>
            <a:pPr marL="0" indent="0" algn="l">
              <a:lnSpc>
                <a:spcPts val="2550"/>
              </a:lnSpc>
              <a:buNone/>
            </a:pPr>
            <a:r>
              <a:rPr lang="en-US" sz="1550" dirty="0">
                <a:solidFill>
                  <a:srgbClr val="5B6E8C"/>
                </a:solidFill>
                <a:latin typeface="Manrope" pitchFamily="34" charset="0"/>
                <a:ea typeface="Manrope" pitchFamily="34" charset="-122"/>
                <a:cs typeface="Manrope" pitchFamily="34" charset="-120"/>
              </a:rPr>
              <a:t>A simple keyword search can often miss the refined meaning and context, leading to inaccurate evaluations.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59738"/>
            <a:ext cx="9361527" cy="637937"/>
          </a:xfrm>
          <a:prstGeom prst="rect">
            <a:avLst/>
          </a:prstGeom>
          <a:noFill/>
          <a:ln/>
        </p:spPr>
        <p:txBody>
          <a:bodyPr wrap="none" lIns="0" tIns="0" rIns="0" bIns="0" rtlCol="0" anchor="t"/>
          <a:lstStyle/>
          <a:p>
            <a:pPr marL="0" indent="0" algn="l">
              <a:lnSpc>
                <a:spcPts val="5000"/>
              </a:lnSpc>
              <a:buNone/>
            </a:pPr>
            <a:r>
              <a:rPr lang="en-US" sz="4000" dirty="0">
                <a:solidFill>
                  <a:srgbClr val="5B6E8C"/>
                </a:solidFill>
                <a:latin typeface="Alexandria Medium" pitchFamily="34" charset="0"/>
                <a:ea typeface="Alexandria Medium" pitchFamily="34" charset="-122"/>
                <a:cs typeface="Alexandria Medium" pitchFamily="34" charset="-120"/>
              </a:rPr>
              <a:t>Future Work: Expanding Capabilities</a:t>
            </a:r>
            <a:endParaRPr lang="en-US" sz="4000" dirty="0"/>
          </a:p>
        </p:txBody>
      </p:sp>
      <p:sp>
        <p:nvSpPr>
          <p:cNvPr id="3" name="Shape 1"/>
          <p:cNvSpPr/>
          <p:nvPr/>
        </p:nvSpPr>
        <p:spPr>
          <a:xfrm>
            <a:off x="3232885" y="1814990"/>
            <a:ext cx="1630323" cy="1176099"/>
          </a:xfrm>
          <a:prstGeom prst="roundRect">
            <a:avLst>
              <a:gd name="adj" fmla="val 26037"/>
            </a:avLst>
          </a:prstGeom>
          <a:solidFill>
            <a:srgbClr val="E6F7FF"/>
          </a:solidFill>
          <a:ln w="7620">
            <a:solidFill>
              <a:srgbClr val="B3D5E4"/>
            </a:solidFill>
            <a:prstDash val="solid"/>
          </a:ln>
        </p:spPr>
        <p:txBody>
          <a:bodyPr/>
          <a:lstStyle/>
          <a:p>
            <a:endParaRPr lang="en-IN"/>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412" y="2338626"/>
            <a:ext cx="287060" cy="287060"/>
          </a:xfrm>
          <a:prstGeom prst="rect">
            <a:avLst/>
          </a:prstGeom>
        </p:spPr>
      </p:pic>
      <p:sp>
        <p:nvSpPr>
          <p:cNvPr id="5" name="Text 2"/>
          <p:cNvSpPr/>
          <p:nvPr/>
        </p:nvSpPr>
        <p:spPr>
          <a:xfrm>
            <a:off x="5073610" y="2010013"/>
            <a:ext cx="3529132" cy="31884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Integrate Machine Learning</a:t>
            </a:r>
            <a:endParaRPr lang="en-US" sz="2000" dirty="0"/>
          </a:p>
        </p:txBody>
      </p:sp>
      <p:sp>
        <p:nvSpPr>
          <p:cNvPr id="6" name="Text 3"/>
          <p:cNvSpPr/>
          <p:nvPr/>
        </p:nvSpPr>
        <p:spPr>
          <a:xfrm>
            <a:off x="5073610" y="2451259"/>
            <a:ext cx="7745849" cy="326708"/>
          </a:xfrm>
          <a:prstGeom prst="rect">
            <a:avLst/>
          </a:prstGeom>
          <a:noFill/>
          <a:ln/>
        </p:spPr>
        <p:txBody>
          <a:bodyPr wrap="non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Leverage ML algorithms for predictive analytics and more accurate resume scoring.</a:t>
            </a:r>
            <a:endParaRPr lang="en-US" sz="1600" dirty="0"/>
          </a:p>
        </p:txBody>
      </p:sp>
      <p:sp>
        <p:nvSpPr>
          <p:cNvPr id="7" name="Shape 4"/>
          <p:cNvSpPr/>
          <p:nvPr/>
        </p:nvSpPr>
        <p:spPr>
          <a:xfrm>
            <a:off x="4282633" y="2984525"/>
            <a:ext cx="9451941" cy="10800"/>
          </a:xfrm>
          <a:prstGeom prst="roundRect">
            <a:avLst>
              <a:gd name="adj" fmla="val 2679072"/>
            </a:avLst>
          </a:prstGeom>
          <a:solidFill>
            <a:srgbClr val="B3D5E4"/>
          </a:solidFill>
          <a:ln/>
        </p:spPr>
        <p:txBody>
          <a:bodyPr/>
          <a:lstStyle/>
          <a:p>
            <a:endParaRPr lang="en-IN"/>
          </a:p>
        </p:txBody>
      </p:sp>
      <p:sp>
        <p:nvSpPr>
          <p:cNvPr id="8" name="Shape 5"/>
          <p:cNvSpPr/>
          <p:nvPr/>
        </p:nvSpPr>
        <p:spPr>
          <a:xfrm>
            <a:off x="2424113" y="3084076"/>
            <a:ext cx="3260646" cy="1502807"/>
          </a:xfrm>
          <a:prstGeom prst="roundRect">
            <a:avLst>
              <a:gd name="adj" fmla="val 20376"/>
            </a:avLst>
          </a:prstGeom>
          <a:solidFill>
            <a:srgbClr val="E6F7FF"/>
          </a:solidFill>
          <a:ln w="7620">
            <a:solidFill>
              <a:srgbClr val="B3D5E4"/>
            </a:solidFill>
            <a:prstDash val="solid"/>
          </a:ln>
        </p:spPr>
        <p:txBody>
          <a:bodyPr/>
          <a:lstStyle/>
          <a:p>
            <a:endParaRPr lang="en-IN"/>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0965" y="3741738"/>
            <a:ext cx="287060" cy="287060"/>
          </a:xfrm>
          <a:prstGeom prst="rect">
            <a:avLst/>
          </a:prstGeom>
        </p:spPr>
      </p:pic>
      <p:sp>
        <p:nvSpPr>
          <p:cNvPr id="10" name="Text 6"/>
          <p:cNvSpPr/>
          <p:nvPr/>
        </p:nvSpPr>
        <p:spPr>
          <a:xfrm>
            <a:off x="5888831" y="3288149"/>
            <a:ext cx="3749278" cy="31884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Semantic Keyword Detection</a:t>
            </a:r>
            <a:endParaRPr lang="en-US" sz="2000" dirty="0"/>
          </a:p>
        </p:txBody>
      </p:sp>
      <p:sp>
        <p:nvSpPr>
          <p:cNvPr id="11" name="Text 7"/>
          <p:cNvSpPr/>
          <p:nvPr/>
        </p:nvSpPr>
        <p:spPr>
          <a:xfrm>
            <a:off x="5888831" y="3729395"/>
            <a:ext cx="7743706" cy="653415"/>
          </a:xfrm>
          <a:prstGeom prst="rect">
            <a:avLst/>
          </a:prstGeom>
          <a:noFill/>
          <a:ln/>
        </p:spPr>
        <p:txBody>
          <a:bodyPr wrap="squar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Implement advanced NLP for understanding context and synonyms, moving beyond exact keyword matches.</a:t>
            </a:r>
            <a:endParaRPr lang="en-US" sz="1600" dirty="0"/>
          </a:p>
        </p:txBody>
      </p:sp>
      <p:sp>
        <p:nvSpPr>
          <p:cNvPr id="12" name="Shape 8"/>
          <p:cNvSpPr/>
          <p:nvPr/>
        </p:nvSpPr>
        <p:spPr>
          <a:xfrm>
            <a:off x="4156472" y="4577782"/>
            <a:ext cx="9578102" cy="11430"/>
          </a:xfrm>
          <a:prstGeom prst="roundRect">
            <a:avLst>
              <a:gd name="adj" fmla="val 2679072"/>
            </a:avLst>
          </a:prstGeom>
          <a:solidFill>
            <a:srgbClr val="B3D5E4"/>
          </a:solidFill>
          <a:ln/>
        </p:spPr>
        <p:txBody>
          <a:bodyPr/>
          <a:lstStyle/>
          <a:p>
            <a:endParaRPr lang="en-IN"/>
          </a:p>
        </p:txBody>
      </p:sp>
      <p:sp>
        <p:nvSpPr>
          <p:cNvPr id="13" name="Shape 9"/>
          <p:cNvSpPr/>
          <p:nvPr/>
        </p:nvSpPr>
        <p:spPr>
          <a:xfrm>
            <a:off x="1608891" y="4703483"/>
            <a:ext cx="4890968" cy="1176099"/>
          </a:xfrm>
          <a:prstGeom prst="roundRect">
            <a:avLst>
              <a:gd name="adj" fmla="val 26037"/>
            </a:avLst>
          </a:prstGeom>
          <a:solidFill>
            <a:srgbClr val="E6F7FF"/>
          </a:solidFill>
          <a:ln w="7620">
            <a:solidFill>
              <a:srgbClr val="B3D5E4"/>
            </a:solidFill>
            <a:prstDash val="solid"/>
          </a:ln>
        </p:spPr>
        <p:txBody>
          <a:bodyPr/>
          <a:lstStyle/>
          <a:p>
            <a:endParaRPr lang="en-IN" dirty="0"/>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4517" y="5209386"/>
            <a:ext cx="287060" cy="287060"/>
          </a:xfrm>
          <a:prstGeom prst="rect">
            <a:avLst/>
          </a:prstGeom>
        </p:spPr>
      </p:pic>
      <p:sp>
        <p:nvSpPr>
          <p:cNvPr id="15" name="Text 10"/>
          <p:cNvSpPr/>
          <p:nvPr/>
        </p:nvSpPr>
        <p:spPr>
          <a:xfrm>
            <a:off x="6703933" y="4892993"/>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DOCX File Support</a:t>
            </a:r>
            <a:endParaRPr lang="en-US" sz="2000" dirty="0"/>
          </a:p>
        </p:txBody>
      </p:sp>
      <p:sp>
        <p:nvSpPr>
          <p:cNvPr id="16" name="Text 11"/>
          <p:cNvSpPr/>
          <p:nvPr/>
        </p:nvSpPr>
        <p:spPr>
          <a:xfrm>
            <a:off x="6703933" y="5334238"/>
            <a:ext cx="6761321" cy="326708"/>
          </a:xfrm>
          <a:prstGeom prst="rect">
            <a:avLst/>
          </a:prstGeom>
          <a:noFill/>
          <a:ln/>
        </p:spPr>
        <p:txBody>
          <a:bodyPr wrap="non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Expand compatibility to include .docx files, serving to a wider user base.</a:t>
            </a:r>
            <a:endParaRPr lang="en-US" sz="1600" dirty="0"/>
          </a:p>
        </p:txBody>
      </p:sp>
      <p:sp>
        <p:nvSpPr>
          <p:cNvPr id="17" name="Shape 12"/>
          <p:cNvSpPr/>
          <p:nvPr/>
        </p:nvSpPr>
        <p:spPr>
          <a:xfrm>
            <a:off x="5786795" y="5874834"/>
            <a:ext cx="7947779" cy="11430"/>
          </a:xfrm>
          <a:prstGeom prst="roundRect">
            <a:avLst>
              <a:gd name="adj" fmla="val 2679072"/>
            </a:avLst>
          </a:prstGeom>
          <a:solidFill>
            <a:srgbClr val="B3D5E4"/>
          </a:solidFill>
          <a:ln/>
        </p:spPr>
        <p:txBody>
          <a:bodyPr/>
          <a:lstStyle/>
          <a:p>
            <a:endParaRPr lang="en-IN"/>
          </a:p>
        </p:txBody>
      </p:sp>
      <p:sp>
        <p:nvSpPr>
          <p:cNvPr id="18" name="Shape 13"/>
          <p:cNvSpPr/>
          <p:nvPr/>
        </p:nvSpPr>
        <p:spPr>
          <a:xfrm>
            <a:off x="793790" y="5967055"/>
            <a:ext cx="6521410" cy="1502807"/>
          </a:xfrm>
          <a:prstGeom prst="roundRect">
            <a:avLst>
              <a:gd name="adj" fmla="val 20376"/>
            </a:avLst>
          </a:prstGeom>
          <a:solidFill>
            <a:srgbClr val="E6F7FF"/>
          </a:solidFill>
          <a:ln w="7620">
            <a:solidFill>
              <a:srgbClr val="B3D5E4"/>
            </a:solidFill>
            <a:prstDash val="solid"/>
          </a:ln>
        </p:spPr>
        <p:txBody>
          <a:bodyPr/>
          <a:lstStyle/>
          <a:p>
            <a:endParaRPr lang="en-IN"/>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0965" y="6574869"/>
            <a:ext cx="287060" cy="287060"/>
          </a:xfrm>
          <a:prstGeom prst="rect">
            <a:avLst/>
          </a:prstGeom>
        </p:spPr>
      </p:pic>
      <p:sp>
        <p:nvSpPr>
          <p:cNvPr id="20" name="Text 14"/>
          <p:cNvSpPr/>
          <p:nvPr/>
        </p:nvSpPr>
        <p:spPr>
          <a:xfrm>
            <a:off x="7519273" y="6171128"/>
            <a:ext cx="3294817" cy="31884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Job Description Matching</a:t>
            </a:r>
            <a:endParaRPr lang="en-US" sz="2000" dirty="0"/>
          </a:p>
        </p:txBody>
      </p:sp>
      <p:sp>
        <p:nvSpPr>
          <p:cNvPr id="21" name="Text 15"/>
          <p:cNvSpPr/>
          <p:nvPr/>
        </p:nvSpPr>
        <p:spPr>
          <a:xfrm>
            <a:off x="7519273" y="6612374"/>
            <a:ext cx="6113264" cy="653415"/>
          </a:xfrm>
          <a:prstGeom prst="rect">
            <a:avLst/>
          </a:prstGeom>
          <a:noFill/>
          <a:ln/>
        </p:spPr>
        <p:txBody>
          <a:bodyPr wrap="squar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Develop functionality to directly match resume content against specific job descriptions for custom feedback.</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396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Conclusion: Empowering Resume Perfection</a:t>
            </a:r>
            <a:endParaRPr lang="en-US" sz="4450" dirty="0"/>
          </a:p>
        </p:txBody>
      </p:sp>
      <p:sp>
        <p:nvSpPr>
          <p:cNvPr id="4" name="Text 1"/>
          <p:cNvSpPr/>
          <p:nvPr/>
        </p:nvSpPr>
        <p:spPr>
          <a:xfrm>
            <a:off x="793790" y="303168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The Smart Resume Analyzer represents a significant leap forward in resume evaluation, offering rapid, clear, and constructive feedback.</a:t>
            </a:r>
            <a:endParaRPr lang="en-US" sz="1750" dirty="0"/>
          </a:p>
        </p:txBody>
      </p:sp>
      <p:sp>
        <p:nvSpPr>
          <p:cNvPr id="5" name="Text 2"/>
          <p:cNvSpPr/>
          <p:nvPr/>
        </p:nvSpPr>
        <p:spPr>
          <a:xfrm>
            <a:off x="793790" y="401264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By integrating advanced NLP and rule-based systems, it effectively helps students and job seekers refine their resumes, ensuring they stand out in a competitive landscape.</a:t>
            </a:r>
            <a:endParaRPr lang="en-US" sz="1750" dirty="0"/>
          </a:p>
        </p:txBody>
      </p:sp>
      <p:sp>
        <p:nvSpPr>
          <p:cNvPr id="6" name="Text 3"/>
          <p:cNvSpPr/>
          <p:nvPr/>
        </p:nvSpPr>
        <p:spPr>
          <a:xfrm>
            <a:off x="1133951" y="5611654"/>
            <a:ext cx="7216259" cy="1088708"/>
          </a:xfrm>
          <a:prstGeom prst="rect">
            <a:avLst/>
          </a:prstGeom>
          <a:noFill/>
          <a:ln/>
        </p:spPr>
        <p:txBody>
          <a:bodyPr wrap="square" lIns="0" tIns="0" rIns="0" bIns="0" rtlCol="0" anchor="t"/>
          <a:lstStyle/>
          <a:p>
            <a:pPr>
              <a:lnSpc>
                <a:spcPts val="2850"/>
              </a:lnSpc>
            </a:pPr>
            <a:r>
              <a:rPr lang="en-US" sz="1750" dirty="0">
                <a:solidFill>
                  <a:srgbClr val="5B6E8C"/>
                </a:solidFill>
                <a:latin typeface="Manrope" pitchFamily="34" charset="0"/>
                <a:ea typeface="Manrope" pitchFamily="34" charset="-122"/>
                <a:cs typeface="Manrope" pitchFamily="34" charset="-120"/>
              </a:rPr>
              <a:t>Our system supports individuals to enhance their professional presentation and pursue their career </a:t>
            </a:r>
            <a:r>
              <a:rPr lang="en-IN" sz="1750" dirty="0">
                <a:solidFill>
                  <a:srgbClr val="5B6E8C"/>
                </a:solidFill>
                <a:latin typeface="Manrope" pitchFamily="34" charset="0"/>
              </a:rPr>
              <a:t>ambition</a:t>
            </a:r>
            <a:r>
              <a:rPr lang="en-IN" dirty="0"/>
              <a:t> </a:t>
            </a:r>
            <a:r>
              <a:rPr lang="en-US" sz="1750" dirty="0">
                <a:solidFill>
                  <a:srgbClr val="5B6E8C"/>
                </a:solidFill>
                <a:latin typeface="Manrope" pitchFamily="34" charset="0"/>
                <a:ea typeface="Manrope" pitchFamily="34" charset="-122"/>
                <a:cs typeface="Manrope" pitchFamily="34" charset="-120"/>
              </a:rPr>
              <a:t> with greater confidence.</a:t>
            </a:r>
            <a:endParaRPr lang="en-US" sz="1750" dirty="0"/>
          </a:p>
        </p:txBody>
      </p:sp>
      <p:sp>
        <p:nvSpPr>
          <p:cNvPr id="7" name="Shape 4"/>
          <p:cNvSpPr/>
          <p:nvPr/>
        </p:nvSpPr>
        <p:spPr>
          <a:xfrm>
            <a:off x="793790" y="5356503"/>
            <a:ext cx="30480" cy="1599009"/>
          </a:xfrm>
          <a:prstGeom prst="rect">
            <a:avLst/>
          </a:prstGeom>
          <a:solidFill>
            <a:srgbClr val="AAE4FE"/>
          </a:solidFill>
          <a:ln/>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554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Thank You</a:t>
            </a:r>
            <a:endParaRPr lang="en-US" sz="4450" dirty="0"/>
          </a:p>
        </p:txBody>
      </p:sp>
      <p:sp>
        <p:nvSpPr>
          <p:cNvPr id="4" name="Text 1"/>
          <p:cNvSpPr/>
          <p:nvPr/>
        </p:nvSpPr>
        <p:spPr>
          <a:xfrm>
            <a:off x="793790" y="360437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We appreciate your time and attention today. The Smart Resume Analyzer is poised to transform how job seekers approach their career journey.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Introduction: </a:t>
            </a:r>
          </a:p>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Modifying Resume</a:t>
            </a:r>
          </a:p>
          <a:p>
            <a:pPr marL="0" indent="0" algn="l">
              <a:lnSpc>
                <a:spcPts val="5550"/>
              </a:lnSpc>
              <a:buNone/>
            </a:pPr>
            <a:r>
              <a:rPr lang="en-US" sz="4450" dirty="0">
                <a:solidFill>
                  <a:srgbClr val="5B6E8C"/>
                </a:solidFill>
                <a:latin typeface="Alexandria Medium" pitchFamily="34" charset="0"/>
                <a:cs typeface="Alexandria Medium" pitchFamily="34" charset="-120"/>
              </a:rPr>
              <a:t>Value</a:t>
            </a:r>
            <a:endParaRPr lang="en-US" sz="4450" dirty="0"/>
          </a:p>
        </p:txBody>
      </p:sp>
      <p:sp>
        <p:nvSpPr>
          <p:cNvPr id="4" name="Text 1"/>
          <p:cNvSpPr/>
          <p:nvPr/>
        </p:nvSpPr>
        <p:spPr>
          <a:xfrm>
            <a:off x="6280190" y="4440793"/>
            <a:ext cx="7556421" cy="2629080"/>
          </a:xfrm>
          <a:prstGeom prst="rect">
            <a:avLst/>
          </a:prstGeom>
          <a:noFill/>
          <a:ln/>
        </p:spPr>
        <p:txBody>
          <a:bodyPr wrap="square" lIns="0" tIns="0" rIns="0" bIns="0" rtlCol="0" anchor="t"/>
          <a:lstStyle/>
          <a:p>
            <a:pPr marL="0" indent="0" algn="just">
              <a:lnSpc>
                <a:spcPts val="2850"/>
              </a:lnSpc>
              <a:buNone/>
            </a:pPr>
            <a:r>
              <a:rPr lang="en-US" sz="1750" dirty="0">
                <a:solidFill>
                  <a:srgbClr val="5B6E8C"/>
                </a:solidFill>
                <a:latin typeface="Manrope" pitchFamily="34" charset="0"/>
                <a:ea typeface="Manrope" pitchFamily="34" charset="-122"/>
                <a:cs typeface="Manrope" pitchFamily="34" charset="-120"/>
              </a:rPr>
              <a:t>In today's competitive job market, an effective resume is most important. This presentation introduces the Smart Resume Analyzer, a cutting-edge tool designed to automate and enhance the resume evaluation process. It provides an essential overview of its functionalities and highlights the critical importance of automated tools in modern hiring.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7462"/>
            <a:ext cx="12592526"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Literature Review: Evolving Resume Analysis</a:t>
            </a:r>
            <a:endParaRPr lang="en-US" sz="4450" dirty="0"/>
          </a:p>
        </p:txBody>
      </p:sp>
      <p:sp>
        <p:nvSpPr>
          <p:cNvPr id="3" name="Text 1"/>
          <p:cNvSpPr/>
          <p:nvPr/>
        </p:nvSpPr>
        <p:spPr>
          <a:xfrm>
            <a:off x="793790" y="180986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Previous research into Applicant Tracking Systems (ATS) mainly focused on keyword scanning, section detection, and Natural Language Processing (NLP) for basic resume screening. Our innovative system refines this approach by combining robust PDF parsing with an advanced rule-based NLP engine.</a:t>
            </a:r>
            <a:endParaRPr lang="en-US" sz="1750" dirty="0"/>
          </a:p>
        </p:txBody>
      </p:sp>
      <p:pic>
        <p:nvPicPr>
          <p:cNvPr id="4" name="Image 0" descr="preencoded.png"/>
          <p:cNvPicPr>
            <a:picLocks noChangeAspect="1"/>
          </p:cNvPicPr>
          <p:nvPr/>
        </p:nvPicPr>
        <p:blipFill>
          <a:blip r:embed="rId3"/>
          <a:stretch>
            <a:fillRect/>
          </a:stretch>
        </p:blipFill>
        <p:spPr>
          <a:xfrm>
            <a:off x="793790" y="3153728"/>
            <a:ext cx="6521410" cy="907256"/>
          </a:xfrm>
          <a:prstGeom prst="rect">
            <a:avLst/>
          </a:prstGeom>
        </p:spPr>
      </p:pic>
      <p:sp>
        <p:nvSpPr>
          <p:cNvPr id="5" name="Text 2"/>
          <p:cNvSpPr/>
          <p:nvPr/>
        </p:nvSpPr>
        <p:spPr>
          <a:xfrm>
            <a:off x="1020604" y="42877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Keyword Scanning</a:t>
            </a:r>
            <a:endParaRPr lang="en-US" sz="2200" dirty="0"/>
          </a:p>
        </p:txBody>
      </p:sp>
      <p:sp>
        <p:nvSpPr>
          <p:cNvPr id="6" name="Text 3"/>
          <p:cNvSpPr/>
          <p:nvPr/>
        </p:nvSpPr>
        <p:spPr>
          <a:xfrm>
            <a:off x="1020604" y="4778216"/>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Traditional ATS relies heavily on matching keywords.</a:t>
            </a:r>
            <a:endParaRPr lang="en-US" sz="1750" dirty="0"/>
          </a:p>
        </p:txBody>
      </p:sp>
      <p:pic>
        <p:nvPicPr>
          <p:cNvPr id="7" name="Image 1" descr="preencoded.png"/>
          <p:cNvPicPr>
            <a:picLocks noChangeAspect="1"/>
          </p:cNvPicPr>
          <p:nvPr/>
        </p:nvPicPr>
        <p:blipFill>
          <a:blip r:embed="rId4"/>
          <a:stretch>
            <a:fillRect/>
          </a:stretch>
        </p:blipFill>
        <p:spPr>
          <a:xfrm>
            <a:off x="7315200" y="3153728"/>
            <a:ext cx="6521410" cy="907256"/>
          </a:xfrm>
          <a:prstGeom prst="rect">
            <a:avLst/>
          </a:prstGeom>
        </p:spPr>
      </p:pic>
      <p:sp>
        <p:nvSpPr>
          <p:cNvPr id="8" name="Text 4"/>
          <p:cNvSpPr/>
          <p:nvPr/>
        </p:nvSpPr>
        <p:spPr>
          <a:xfrm>
            <a:off x="7542014" y="42877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Section Detection</a:t>
            </a:r>
            <a:endParaRPr lang="en-US" sz="2200" dirty="0"/>
          </a:p>
        </p:txBody>
      </p:sp>
      <p:sp>
        <p:nvSpPr>
          <p:cNvPr id="9" name="Text 5"/>
          <p:cNvSpPr/>
          <p:nvPr/>
        </p:nvSpPr>
        <p:spPr>
          <a:xfrm>
            <a:off x="7542014" y="4778216"/>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Identifying standard resume sections.</a:t>
            </a:r>
            <a:endParaRPr lang="en-US" sz="1750" dirty="0"/>
          </a:p>
        </p:txBody>
      </p:sp>
      <p:pic>
        <p:nvPicPr>
          <p:cNvPr id="10" name="Image 2" descr="preencoded.png"/>
          <p:cNvPicPr>
            <a:picLocks noChangeAspect="1"/>
          </p:cNvPicPr>
          <p:nvPr/>
        </p:nvPicPr>
        <p:blipFill>
          <a:blip r:embed="rId5"/>
          <a:stretch>
            <a:fillRect/>
          </a:stretch>
        </p:blipFill>
        <p:spPr>
          <a:xfrm>
            <a:off x="793790" y="5367933"/>
            <a:ext cx="6521410" cy="907256"/>
          </a:xfrm>
          <a:prstGeom prst="rect">
            <a:avLst/>
          </a:prstGeom>
        </p:spPr>
      </p:pic>
      <p:sp>
        <p:nvSpPr>
          <p:cNvPr id="11" name="Text 6"/>
          <p:cNvSpPr/>
          <p:nvPr/>
        </p:nvSpPr>
        <p:spPr>
          <a:xfrm>
            <a:off x="1020604" y="65020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Basic NLP</a:t>
            </a:r>
            <a:endParaRPr lang="en-US" sz="2200" dirty="0"/>
          </a:p>
        </p:txBody>
      </p:sp>
      <p:sp>
        <p:nvSpPr>
          <p:cNvPr id="12" name="Text 7"/>
          <p:cNvSpPr/>
          <p:nvPr/>
        </p:nvSpPr>
        <p:spPr>
          <a:xfrm>
            <a:off x="1020604" y="6992422"/>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Fundamental linguistic analysis of text.</a:t>
            </a:r>
            <a:endParaRPr lang="en-US" sz="1750" dirty="0"/>
          </a:p>
        </p:txBody>
      </p:sp>
      <p:pic>
        <p:nvPicPr>
          <p:cNvPr id="13" name="Image 3" descr="preencoded.png"/>
          <p:cNvPicPr>
            <a:picLocks noChangeAspect="1"/>
          </p:cNvPicPr>
          <p:nvPr/>
        </p:nvPicPr>
        <p:blipFill>
          <a:blip r:embed="rId6"/>
          <a:stretch>
            <a:fillRect/>
          </a:stretch>
        </p:blipFill>
        <p:spPr>
          <a:xfrm>
            <a:off x="7315200" y="5367933"/>
            <a:ext cx="6521410" cy="907256"/>
          </a:xfrm>
          <a:prstGeom prst="rect">
            <a:avLst/>
          </a:prstGeom>
        </p:spPr>
      </p:pic>
      <p:sp>
        <p:nvSpPr>
          <p:cNvPr id="14" name="Text 8"/>
          <p:cNvSpPr/>
          <p:nvPr/>
        </p:nvSpPr>
        <p:spPr>
          <a:xfrm>
            <a:off x="7542014" y="6502003"/>
            <a:ext cx="4269343"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PDF Parsing + Rule-Based NLP</a:t>
            </a:r>
            <a:endParaRPr lang="en-US" sz="2200" dirty="0"/>
          </a:p>
        </p:txBody>
      </p:sp>
      <p:sp>
        <p:nvSpPr>
          <p:cNvPr id="15" name="Text 9"/>
          <p:cNvSpPr/>
          <p:nvPr/>
        </p:nvSpPr>
        <p:spPr>
          <a:xfrm>
            <a:off x="7542014" y="6992422"/>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Our simplified yet powerful approach.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6527" y="798671"/>
            <a:ext cx="7570946" cy="1193721"/>
          </a:xfrm>
          <a:prstGeom prst="rect">
            <a:avLst/>
          </a:prstGeom>
          <a:noFill/>
          <a:ln/>
        </p:spPr>
        <p:txBody>
          <a:bodyPr wrap="square" lIns="0" tIns="0" rIns="0" bIns="0" rtlCol="0" anchor="t"/>
          <a:lstStyle/>
          <a:p>
            <a:pPr marL="0" indent="0" algn="l">
              <a:lnSpc>
                <a:spcPts val="4700"/>
              </a:lnSpc>
              <a:buNone/>
            </a:pPr>
            <a:r>
              <a:rPr lang="en-US" sz="3750" dirty="0">
                <a:solidFill>
                  <a:srgbClr val="5B6E8C"/>
                </a:solidFill>
                <a:latin typeface="Alexandria Medium" pitchFamily="34" charset="0"/>
                <a:ea typeface="Alexandria Medium" pitchFamily="34" charset="-122"/>
                <a:cs typeface="Alexandria Medium" pitchFamily="34" charset="-120"/>
              </a:rPr>
              <a:t>Motivation: Bridging the Resume Feedback Gap</a:t>
            </a:r>
            <a:endParaRPr lang="en-US" sz="3750" dirty="0"/>
          </a:p>
        </p:txBody>
      </p:sp>
      <p:sp>
        <p:nvSpPr>
          <p:cNvPr id="4" name="Shape 1"/>
          <p:cNvSpPr/>
          <p:nvPr/>
        </p:nvSpPr>
        <p:spPr>
          <a:xfrm>
            <a:off x="786527" y="2278856"/>
            <a:ext cx="3689985" cy="2480548"/>
          </a:xfrm>
          <a:prstGeom prst="roundRect">
            <a:avLst>
              <a:gd name="adj" fmla="val 4424"/>
            </a:avLst>
          </a:prstGeom>
          <a:solidFill>
            <a:srgbClr val="FFFFFF"/>
          </a:solidFill>
          <a:ln w="22860">
            <a:solidFill>
              <a:srgbClr val="B3D5E4"/>
            </a:solidFill>
            <a:prstDash val="solid"/>
          </a:ln>
        </p:spPr>
        <p:txBody>
          <a:bodyPr/>
          <a:lstStyle/>
          <a:p>
            <a:endParaRPr lang="en-IN"/>
          </a:p>
        </p:txBody>
      </p:sp>
      <p:pic>
        <p:nvPicPr>
          <p:cNvPr id="5" name="Image 1" descr="preencoded.png"/>
          <p:cNvPicPr>
            <a:picLocks noChangeAspect="1"/>
          </p:cNvPicPr>
          <p:nvPr/>
        </p:nvPicPr>
        <p:blipFill>
          <a:blip r:embed="rId4"/>
          <a:stretch>
            <a:fillRect/>
          </a:stretch>
        </p:blipFill>
        <p:spPr>
          <a:xfrm>
            <a:off x="763667" y="2278856"/>
            <a:ext cx="91440" cy="2480548"/>
          </a:xfrm>
          <a:prstGeom prst="rect">
            <a:avLst/>
          </a:prstGeom>
        </p:spPr>
      </p:pic>
      <p:sp>
        <p:nvSpPr>
          <p:cNvPr id="6" name="Text 2"/>
          <p:cNvSpPr/>
          <p:nvPr/>
        </p:nvSpPr>
        <p:spPr>
          <a:xfrm>
            <a:off x="1068943" y="2492693"/>
            <a:ext cx="3193733" cy="716280"/>
          </a:xfrm>
          <a:prstGeom prst="rect">
            <a:avLst/>
          </a:prstGeom>
          <a:noFill/>
          <a:ln/>
        </p:spPr>
        <p:txBody>
          <a:bodyPr wrap="square" lIns="0" tIns="0" rIns="0" bIns="0" rtlCol="0" anchor="t"/>
          <a:lstStyle/>
          <a:p>
            <a:pPr marL="0" indent="0" algn="l">
              <a:lnSpc>
                <a:spcPts val="2800"/>
              </a:lnSpc>
              <a:buNone/>
            </a:pPr>
            <a:r>
              <a:rPr lang="en-US" sz="2250" dirty="0">
                <a:solidFill>
                  <a:srgbClr val="5B6E8C"/>
                </a:solidFill>
                <a:latin typeface="Alexandria Medium" pitchFamily="34" charset="0"/>
                <a:ea typeface="Alexandria Medium" pitchFamily="34" charset="-122"/>
                <a:cs typeface="Alexandria Medium" pitchFamily="34" charset="-120"/>
              </a:rPr>
              <a:t>Student Self-Evaluation Challenges</a:t>
            </a:r>
            <a:endParaRPr lang="en-US" sz="2250" dirty="0"/>
          </a:p>
        </p:txBody>
      </p:sp>
      <p:sp>
        <p:nvSpPr>
          <p:cNvPr id="7" name="Text 3"/>
          <p:cNvSpPr/>
          <p:nvPr/>
        </p:nvSpPr>
        <p:spPr>
          <a:xfrm>
            <a:off x="1068943" y="3323511"/>
            <a:ext cx="3193733" cy="1222058"/>
          </a:xfrm>
          <a:prstGeom prst="rect">
            <a:avLst/>
          </a:prstGeom>
          <a:noFill/>
          <a:ln/>
        </p:spPr>
        <p:txBody>
          <a:bodyPr wrap="square" lIns="0" tIns="0" rIns="0" bIns="0" rtlCol="0" anchor="t"/>
          <a:lstStyle/>
          <a:p>
            <a:pPr marL="0" indent="0" algn="l">
              <a:lnSpc>
                <a:spcPts val="2400"/>
              </a:lnSpc>
              <a:buNone/>
            </a:pPr>
            <a:r>
              <a:rPr lang="en-US" sz="1500" dirty="0">
                <a:solidFill>
                  <a:srgbClr val="5B6E8C"/>
                </a:solidFill>
                <a:latin typeface="Manrope" pitchFamily="34" charset="0"/>
                <a:ea typeface="Manrope" pitchFamily="34" charset="-122"/>
                <a:cs typeface="Manrope" pitchFamily="34" charset="-120"/>
              </a:rPr>
              <a:t>Students often lack the expertise to objectively evaluate their own resumes, leading to missed opportunities.</a:t>
            </a:r>
            <a:endParaRPr lang="en-US" sz="1500" dirty="0"/>
          </a:p>
        </p:txBody>
      </p:sp>
      <p:sp>
        <p:nvSpPr>
          <p:cNvPr id="8" name="Shape 4"/>
          <p:cNvSpPr/>
          <p:nvPr/>
        </p:nvSpPr>
        <p:spPr>
          <a:xfrm>
            <a:off x="4667488" y="2278856"/>
            <a:ext cx="3689985" cy="2480548"/>
          </a:xfrm>
          <a:prstGeom prst="roundRect">
            <a:avLst>
              <a:gd name="adj" fmla="val 4424"/>
            </a:avLst>
          </a:prstGeom>
          <a:solidFill>
            <a:srgbClr val="FFFFFF"/>
          </a:solidFill>
          <a:ln w="22860">
            <a:solidFill>
              <a:srgbClr val="B3D5E4"/>
            </a:solidFill>
            <a:prstDash val="solid"/>
          </a:ln>
        </p:spPr>
        <p:txBody>
          <a:bodyPr/>
          <a:lstStyle/>
          <a:p>
            <a:endParaRPr lang="en-IN"/>
          </a:p>
        </p:txBody>
      </p:sp>
      <p:pic>
        <p:nvPicPr>
          <p:cNvPr id="9" name="Image 2" descr="preencoded.png"/>
          <p:cNvPicPr>
            <a:picLocks noChangeAspect="1"/>
          </p:cNvPicPr>
          <p:nvPr/>
        </p:nvPicPr>
        <p:blipFill>
          <a:blip r:embed="rId4"/>
          <a:stretch>
            <a:fillRect/>
          </a:stretch>
        </p:blipFill>
        <p:spPr>
          <a:xfrm>
            <a:off x="4644628" y="2278856"/>
            <a:ext cx="91440" cy="2480548"/>
          </a:xfrm>
          <a:prstGeom prst="rect">
            <a:avLst/>
          </a:prstGeom>
        </p:spPr>
      </p:pic>
      <p:sp>
        <p:nvSpPr>
          <p:cNvPr id="10" name="Text 5"/>
          <p:cNvSpPr/>
          <p:nvPr/>
        </p:nvSpPr>
        <p:spPr>
          <a:xfrm>
            <a:off x="4949904" y="2492693"/>
            <a:ext cx="3193733" cy="716280"/>
          </a:xfrm>
          <a:prstGeom prst="rect">
            <a:avLst/>
          </a:prstGeom>
          <a:noFill/>
          <a:ln/>
        </p:spPr>
        <p:txBody>
          <a:bodyPr wrap="square" lIns="0" tIns="0" rIns="0" bIns="0" rtlCol="0" anchor="t"/>
          <a:lstStyle/>
          <a:p>
            <a:pPr marL="0" indent="0" algn="l">
              <a:lnSpc>
                <a:spcPts val="2800"/>
              </a:lnSpc>
              <a:buNone/>
            </a:pPr>
            <a:r>
              <a:rPr lang="en-US" sz="2250" dirty="0">
                <a:solidFill>
                  <a:srgbClr val="5B6E8C"/>
                </a:solidFill>
                <a:latin typeface="Alexandria Medium" pitchFamily="34" charset="0"/>
                <a:ea typeface="Alexandria Medium" pitchFamily="34" charset="-122"/>
                <a:cs typeface="Alexandria Medium" pitchFamily="34" charset="-120"/>
              </a:rPr>
              <a:t>Time-Consuming Manual Review</a:t>
            </a:r>
            <a:endParaRPr lang="en-US" sz="2250" dirty="0"/>
          </a:p>
        </p:txBody>
      </p:sp>
      <p:sp>
        <p:nvSpPr>
          <p:cNvPr id="11" name="Text 6"/>
          <p:cNvSpPr/>
          <p:nvPr/>
        </p:nvSpPr>
        <p:spPr>
          <a:xfrm>
            <a:off x="4949904" y="3323511"/>
            <a:ext cx="3193733" cy="1222058"/>
          </a:xfrm>
          <a:prstGeom prst="rect">
            <a:avLst/>
          </a:prstGeom>
          <a:noFill/>
          <a:ln/>
        </p:spPr>
        <p:txBody>
          <a:bodyPr wrap="square" lIns="0" tIns="0" rIns="0" bIns="0" rtlCol="0" anchor="t"/>
          <a:lstStyle/>
          <a:p>
            <a:pPr marL="0" indent="0" algn="l">
              <a:lnSpc>
                <a:spcPts val="2400"/>
              </a:lnSpc>
              <a:buNone/>
            </a:pPr>
            <a:r>
              <a:rPr lang="en-US" sz="1500" dirty="0">
                <a:solidFill>
                  <a:srgbClr val="5B6E8C"/>
                </a:solidFill>
                <a:latin typeface="Manrope" pitchFamily="34" charset="0"/>
                <a:ea typeface="Manrope" pitchFamily="34" charset="-122"/>
                <a:cs typeface="Manrope" pitchFamily="34" charset="-120"/>
              </a:rPr>
              <a:t>Manual resume checks are inefficient and impractical for large volumes of applications, delaying critical feedback.</a:t>
            </a:r>
            <a:endParaRPr lang="en-US" sz="1500" dirty="0"/>
          </a:p>
        </p:txBody>
      </p:sp>
      <p:sp>
        <p:nvSpPr>
          <p:cNvPr id="12" name="Shape 7"/>
          <p:cNvSpPr/>
          <p:nvPr/>
        </p:nvSpPr>
        <p:spPr>
          <a:xfrm>
            <a:off x="786527" y="4950381"/>
            <a:ext cx="3689985" cy="2480548"/>
          </a:xfrm>
          <a:prstGeom prst="roundRect">
            <a:avLst>
              <a:gd name="adj" fmla="val 4424"/>
            </a:avLst>
          </a:prstGeom>
          <a:solidFill>
            <a:srgbClr val="FFFFFF"/>
          </a:solidFill>
          <a:ln w="22860">
            <a:solidFill>
              <a:srgbClr val="B3D5E4"/>
            </a:solidFill>
            <a:prstDash val="solid"/>
          </a:ln>
        </p:spPr>
        <p:txBody>
          <a:bodyPr/>
          <a:lstStyle/>
          <a:p>
            <a:endParaRPr lang="en-IN"/>
          </a:p>
        </p:txBody>
      </p:sp>
      <p:pic>
        <p:nvPicPr>
          <p:cNvPr id="13" name="Image 3" descr="preencoded.png"/>
          <p:cNvPicPr>
            <a:picLocks noChangeAspect="1"/>
          </p:cNvPicPr>
          <p:nvPr/>
        </p:nvPicPr>
        <p:blipFill>
          <a:blip r:embed="rId4"/>
          <a:stretch>
            <a:fillRect/>
          </a:stretch>
        </p:blipFill>
        <p:spPr>
          <a:xfrm>
            <a:off x="763667" y="4950381"/>
            <a:ext cx="91440" cy="2480548"/>
          </a:xfrm>
          <a:prstGeom prst="rect">
            <a:avLst/>
          </a:prstGeom>
        </p:spPr>
      </p:pic>
      <p:sp>
        <p:nvSpPr>
          <p:cNvPr id="14" name="Text 8"/>
          <p:cNvSpPr/>
          <p:nvPr/>
        </p:nvSpPr>
        <p:spPr>
          <a:xfrm>
            <a:off x="1068943" y="5164217"/>
            <a:ext cx="3193733" cy="716280"/>
          </a:xfrm>
          <a:prstGeom prst="rect">
            <a:avLst/>
          </a:prstGeom>
          <a:noFill/>
          <a:ln/>
        </p:spPr>
        <p:txBody>
          <a:bodyPr wrap="square" lIns="0" tIns="0" rIns="0" bIns="0" rtlCol="0" anchor="t"/>
          <a:lstStyle/>
          <a:p>
            <a:pPr marL="0" indent="0" algn="l">
              <a:lnSpc>
                <a:spcPts val="2800"/>
              </a:lnSpc>
              <a:buNone/>
            </a:pPr>
            <a:r>
              <a:rPr lang="en-US" sz="2250" dirty="0">
                <a:solidFill>
                  <a:srgbClr val="5B6E8C"/>
                </a:solidFill>
                <a:latin typeface="Alexandria Medium" pitchFamily="34" charset="0"/>
                <a:ea typeface="Alexandria Medium" pitchFamily="34" charset="-122"/>
                <a:cs typeface="Alexandria Medium" pitchFamily="34" charset="-120"/>
              </a:rPr>
              <a:t>Demand for Instant, Actionable Feedback</a:t>
            </a:r>
            <a:endParaRPr lang="en-US" sz="2250" dirty="0"/>
          </a:p>
        </p:txBody>
      </p:sp>
      <p:sp>
        <p:nvSpPr>
          <p:cNvPr id="15" name="Text 9"/>
          <p:cNvSpPr/>
          <p:nvPr/>
        </p:nvSpPr>
        <p:spPr>
          <a:xfrm>
            <a:off x="1068943" y="5995035"/>
            <a:ext cx="3193733" cy="1222058"/>
          </a:xfrm>
          <a:prstGeom prst="rect">
            <a:avLst/>
          </a:prstGeom>
          <a:noFill/>
          <a:ln/>
        </p:spPr>
        <p:txBody>
          <a:bodyPr wrap="square" lIns="0" tIns="0" rIns="0" bIns="0" rtlCol="0" anchor="t"/>
          <a:lstStyle/>
          <a:p>
            <a:pPr marL="0" indent="0" algn="l">
              <a:lnSpc>
                <a:spcPts val="2400"/>
              </a:lnSpc>
              <a:buNone/>
            </a:pPr>
            <a:r>
              <a:rPr lang="en-US" sz="1500" dirty="0">
                <a:solidFill>
                  <a:srgbClr val="5B6E8C"/>
                </a:solidFill>
                <a:latin typeface="Manrope" pitchFamily="34" charset="0"/>
                <a:ea typeface="Manrope" pitchFamily="34" charset="-122"/>
                <a:cs typeface="Manrope" pitchFamily="34" charset="-120"/>
              </a:rPr>
              <a:t>There's a significant need for tools that provide quick, constructive, and meaningful feedback to job seekers.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38795"/>
            <a:ext cx="13562290" cy="1774865"/>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Objectives: Our Analytical Goals</a:t>
            </a:r>
            <a:endParaRPr lang="en-US" sz="1750" dirty="0">
              <a:solidFill>
                <a:srgbClr val="5B6E8C"/>
              </a:solidFill>
              <a:latin typeface="Manrope" panose="020B0604020202020204" charset="0"/>
              <a:ea typeface="Alexandria Medium" pitchFamily="34" charset="-122"/>
              <a:cs typeface="Alexandria Medium" pitchFamily="34" charset="-120"/>
            </a:endParaRPr>
          </a:p>
          <a:p>
            <a:pPr>
              <a:lnSpc>
                <a:spcPts val="5550"/>
              </a:lnSpc>
            </a:pPr>
            <a:r>
              <a:rPr lang="en-US" sz="1750" dirty="0">
                <a:solidFill>
                  <a:srgbClr val="000000"/>
                </a:solidFill>
                <a:latin typeface="Manrope" pitchFamily="34" charset="0"/>
              </a:rPr>
              <a:t>Our primary objective is to develop a user-friendly, NLP-based web application designed to allow fresh graduates by </a:t>
            </a:r>
          </a:p>
          <a:p>
            <a:r>
              <a:rPr lang="en-US" sz="1750" dirty="0">
                <a:solidFill>
                  <a:srgbClr val="000000"/>
                </a:solidFill>
                <a:latin typeface="Manrope" pitchFamily="34" charset="0"/>
              </a:rPr>
              <a:t>offering sharp resume analysis. This application will:</a:t>
            </a:r>
          </a:p>
          <a:p>
            <a:pPr marL="0" indent="0" algn="l">
              <a:lnSpc>
                <a:spcPts val="5550"/>
              </a:lnSpc>
              <a:buNone/>
            </a:pPr>
            <a:endParaRPr lang="en-US" sz="4450" dirty="0"/>
          </a:p>
        </p:txBody>
      </p:sp>
      <p:grpSp>
        <p:nvGrpSpPr>
          <p:cNvPr id="22" name="Group 21">
            <a:extLst>
              <a:ext uri="{FF2B5EF4-FFF2-40B4-BE49-F238E27FC236}">
                <a16:creationId xmlns:a16="http://schemas.microsoft.com/office/drawing/2014/main" id="{8619FB36-A1D9-BE9B-58AC-C2FC534318B4}"/>
              </a:ext>
            </a:extLst>
          </p:cNvPr>
          <p:cNvGrpSpPr/>
          <p:nvPr/>
        </p:nvGrpSpPr>
        <p:grpSpPr>
          <a:xfrm>
            <a:off x="793790" y="3403283"/>
            <a:ext cx="4196358" cy="2410897"/>
            <a:chOff x="793790" y="2534603"/>
            <a:chExt cx="4196358" cy="2410897"/>
          </a:xfrm>
        </p:grpSpPr>
        <p:sp>
          <p:nvSpPr>
            <p:cNvPr id="3" name="Shape 1"/>
            <p:cNvSpPr/>
            <p:nvPr/>
          </p:nvSpPr>
          <p:spPr>
            <a:xfrm>
              <a:off x="793790" y="2534603"/>
              <a:ext cx="4196358" cy="2410897"/>
            </a:xfrm>
            <a:prstGeom prst="roundRect">
              <a:avLst>
                <a:gd name="adj" fmla="val 14113"/>
              </a:avLst>
            </a:prstGeom>
            <a:solidFill>
              <a:srgbClr val="AAE4FE">
                <a:alpha val="50000"/>
              </a:srgbClr>
            </a:solidFill>
            <a:ln w="7620">
              <a:solidFill>
                <a:srgbClr val="90CAE4"/>
              </a:solidFill>
              <a:prstDash val="solid"/>
            </a:ln>
          </p:spPr>
          <p:txBody>
            <a:bodyPr/>
            <a:lstStyle/>
            <a:p>
              <a:endParaRPr lang="en-IN"/>
            </a:p>
          </p:txBody>
        </p:sp>
        <p:sp>
          <p:nvSpPr>
            <p:cNvPr id="4" name="Text 2"/>
            <p:cNvSpPr/>
            <p:nvPr/>
          </p:nvSpPr>
          <p:spPr>
            <a:xfrm>
              <a:off x="1028224" y="2769037"/>
              <a:ext cx="2915126"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Extract Resume Text</a:t>
              </a:r>
              <a:endParaRPr lang="en-US" sz="2200" dirty="0"/>
            </a:p>
          </p:txBody>
        </p:sp>
        <p:sp>
          <p:nvSpPr>
            <p:cNvPr id="5" name="Text 3"/>
            <p:cNvSpPr/>
            <p:nvPr/>
          </p:nvSpPr>
          <p:spPr>
            <a:xfrm>
              <a:off x="1028224" y="3259455"/>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Accurately parse and extract all textual content from various resume formats.</a:t>
              </a:r>
              <a:endParaRPr lang="en-US" sz="1750" dirty="0"/>
            </a:p>
          </p:txBody>
        </p:sp>
      </p:grpSp>
      <p:grpSp>
        <p:nvGrpSpPr>
          <p:cNvPr id="21" name="Group 20">
            <a:extLst>
              <a:ext uri="{FF2B5EF4-FFF2-40B4-BE49-F238E27FC236}">
                <a16:creationId xmlns:a16="http://schemas.microsoft.com/office/drawing/2014/main" id="{DEB8028E-C3FD-F425-1397-23A5E4792934}"/>
              </a:ext>
            </a:extLst>
          </p:cNvPr>
          <p:cNvGrpSpPr/>
          <p:nvPr/>
        </p:nvGrpSpPr>
        <p:grpSpPr>
          <a:xfrm>
            <a:off x="5216962" y="3418523"/>
            <a:ext cx="4196358" cy="2410897"/>
            <a:chOff x="5216962" y="2534603"/>
            <a:chExt cx="4196358" cy="2410897"/>
          </a:xfrm>
        </p:grpSpPr>
        <p:sp>
          <p:nvSpPr>
            <p:cNvPr id="6" name="Shape 4"/>
            <p:cNvSpPr/>
            <p:nvPr/>
          </p:nvSpPr>
          <p:spPr>
            <a:xfrm>
              <a:off x="5216962" y="2534603"/>
              <a:ext cx="4196358" cy="2410897"/>
            </a:xfrm>
            <a:prstGeom prst="roundRect">
              <a:avLst>
                <a:gd name="adj" fmla="val 14113"/>
              </a:avLst>
            </a:prstGeom>
            <a:solidFill>
              <a:srgbClr val="AAE4FE">
                <a:alpha val="50000"/>
              </a:srgbClr>
            </a:solidFill>
            <a:ln w="7620">
              <a:solidFill>
                <a:srgbClr val="90CAE4"/>
              </a:solidFill>
              <a:prstDash val="solid"/>
            </a:ln>
          </p:spPr>
          <p:txBody>
            <a:bodyPr/>
            <a:lstStyle/>
            <a:p>
              <a:endParaRPr lang="en-IN"/>
            </a:p>
          </p:txBody>
        </p:sp>
        <p:sp>
          <p:nvSpPr>
            <p:cNvPr id="7" name="Text 5"/>
            <p:cNvSpPr/>
            <p:nvPr/>
          </p:nvSpPr>
          <p:spPr>
            <a:xfrm>
              <a:off x="5451396" y="2769037"/>
              <a:ext cx="3169563"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Identify Main Sections</a:t>
              </a:r>
              <a:endParaRPr lang="en-US" sz="2200" dirty="0"/>
            </a:p>
          </p:txBody>
        </p:sp>
        <p:sp>
          <p:nvSpPr>
            <p:cNvPr id="8" name="Text 6"/>
            <p:cNvSpPr/>
            <p:nvPr/>
          </p:nvSpPr>
          <p:spPr>
            <a:xfrm>
              <a:off x="5451396" y="3259455"/>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Automatically detect and categorize key resume sections such as experience, education, and skills.</a:t>
              </a:r>
              <a:endParaRPr lang="en-US" sz="1750" dirty="0"/>
            </a:p>
          </p:txBody>
        </p:sp>
      </p:grpSp>
      <p:grpSp>
        <p:nvGrpSpPr>
          <p:cNvPr id="20" name="Group 19">
            <a:extLst>
              <a:ext uri="{FF2B5EF4-FFF2-40B4-BE49-F238E27FC236}">
                <a16:creationId xmlns:a16="http://schemas.microsoft.com/office/drawing/2014/main" id="{854BE859-896B-6F44-62F1-AD1B4DC173EF}"/>
              </a:ext>
            </a:extLst>
          </p:cNvPr>
          <p:cNvGrpSpPr/>
          <p:nvPr/>
        </p:nvGrpSpPr>
        <p:grpSpPr>
          <a:xfrm>
            <a:off x="9640133" y="3403283"/>
            <a:ext cx="4196358" cy="2410897"/>
            <a:chOff x="9640133" y="2534603"/>
            <a:chExt cx="4196358" cy="2410897"/>
          </a:xfrm>
        </p:grpSpPr>
        <p:sp>
          <p:nvSpPr>
            <p:cNvPr id="9" name="Shape 7"/>
            <p:cNvSpPr/>
            <p:nvPr/>
          </p:nvSpPr>
          <p:spPr>
            <a:xfrm>
              <a:off x="9640133" y="2534603"/>
              <a:ext cx="4196358" cy="2410897"/>
            </a:xfrm>
            <a:prstGeom prst="roundRect">
              <a:avLst>
                <a:gd name="adj" fmla="val 14113"/>
              </a:avLst>
            </a:prstGeom>
            <a:solidFill>
              <a:srgbClr val="AAE4FE">
                <a:alpha val="50000"/>
              </a:srgbClr>
            </a:solidFill>
            <a:ln w="7620">
              <a:solidFill>
                <a:srgbClr val="90CAE4"/>
              </a:solidFill>
              <a:prstDash val="solid"/>
            </a:ln>
          </p:spPr>
          <p:txBody>
            <a:bodyPr/>
            <a:lstStyle/>
            <a:p>
              <a:endParaRPr lang="en-IN"/>
            </a:p>
          </p:txBody>
        </p:sp>
        <p:sp>
          <p:nvSpPr>
            <p:cNvPr id="10" name="Text 8"/>
            <p:cNvSpPr/>
            <p:nvPr/>
          </p:nvSpPr>
          <p:spPr>
            <a:xfrm>
              <a:off x="9874568" y="2769037"/>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Match Keywords to Job Role</a:t>
              </a:r>
              <a:endParaRPr lang="en-US" sz="2200" dirty="0"/>
            </a:p>
          </p:txBody>
        </p:sp>
        <p:sp>
          <p:nvSpPr>
            <p:cNvPr id="11" name="Text 9"/>
            <p:cNvSpPr/>
            <p:nvPr/>
          </p:nvSpPr>
          <p:spPr>
            <a:xfrm>
              <a:off x="9874568" y="3613785"/>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Analyze resume content against relevant keywords for specific job roles to assess suitability.</a:t>
              </a:r>
              <a:endParaRPr lang="en-US" sz="1750" dirty="0"/>
            </a:p>
          </p:txBody>
        </p:sp>
      </p:grpSp>
      <p:grpSp>
        <p:nvGrpSpPr>
          <p:cNvPr id="18" name="Group 17">
            <a:extLst>
              <a:ext uri="{FF2B5EF4-FFF2-40B4-BE49-F238E27FC236}">
                <a16:creationId xmlns:a16="http://schemas.microsoft.com/office/drawing/2014/main" id="{7BE35642-14AF-174F-46FB-ED5B0C8EC23E}"/>
              </a:ext>
            </a:extLst>
          </p:cNvPr>
          <p:cNvGrpSpPr/>
          <p:nvPr/>
        </p:nvGrpSpPr>
        <p:grpSpPr>
          <a:xfrm>
            <a:off x="793790" y="6223873"/>
            <a:ext cx="6407944" cy="1685092"/>
            <a:chOff x="793790" y="5172313"/>
            <a:chExt cx="6407944" cy="1685092"/>
          </a:xfrm>
        </p:grpSpPr>
        <p:sp>
          <p:nvSpPr>
            <p:cNvPr id="12" name="Shape 10"/>
            <p:cNvSpPr/>
            <p:nvPr/>
          </p:nvSpPr>
          <p:spPr>
            <a:xfrm>
              <a:off x="793790" y="5172313"/>
              <a:ext cx="6407944" cy="1685092"/>
            </a:xfrm>
            <a:prstGeom prst="roundRect">
              <a:avLst>
                <a:gd name="adj" fmla="val 20191"/>
              </a:avLst>
            </a:prstGeom>
            <a:solidFill>
              <a:srgbClr val="AAE4FE">
                <a:alpha val="50000"/>
              </a:srgbClr>
            </a:solidFill>
            <a:ln w="7620">
              <a:solidFill>
                <a:srgbClr val="90CAE4"/>
              </a:solidFill>
              <a:prstDash val="solid"/>
            </a:ln>
          </p:spPr>
          <p:txBody>
            <a:bodyPr/>
            <a:lstStyle/>
            <a:p>
              <a:endParaRPr lang="en-IN"/>
            </a:p>
          </p:txBody>
        </p:sp>
        <p:sp>
          <p:nvSpPr>
            <p:cNvPr id="13" name="Text 11"/>
            <p:cNvSpPr/>
            <p:nvPr/>
          </p:nvSpPr>
          <p:spPr>
            <a:xfrm>
              <a:off x="1028224" y="5406747"/>
              <a:ext cx="4242673"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Generate Score &amp; Suggestions</a:t>
              </a:r>
              <a:endParaRPr lang="en-US" sz="2200" dirty="0"/>
            </a:p>
          </p:txBody>
        </p:sp>
        <p:sp>
          <p:nvSpPr>
            <p:cNvPr id="14" name="Text 12"/>
            <p:cNvSpPr/>
            <p:nvPr/>
          </p:nvSpPr>
          <p:spPr>
            <a:xfrm>
              <a:off x="1028224" y="5897166"/>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Provide a comprehensive score and actionable suggestions for improvement.</a:t>
              </a:r>
              <a:endParaRPr lang="en-US" sz="1750" dirty="0"/>
            </a:p>
          </p:txBody>
        </p:sp>
      </p:grpSp>
      <p:grpSp>
        <p:nvGrpSpPr>
          <p:cNvPr id="19" name="Group 18">
            <a:extLst>
              <a:ext uri="{FF2B5EF4-FFF2-40B4-BE49-F238E27FC236}">
                <a16:creationId xmlns:a16="http://schemas.microsoft.com/office/drawing/2014/main" id="{78B633FF-C9E6-DDC6-23E2-0EAA232D7CD0}"/>
              </a:ext>
            </a:extLst>
          </p:cNvPr>
          <p:cNvGrpSpPr/>
          <p:nvPr/>
        </p:nvGrpSpPr>
        <p:grpSpPr>
          <a:xfrm>
            <a:off x="7428548" y="6223873"/>
            <a:ext cx="6407944" cy="1685092"/>
            <a:chOff x="7428548" y="5141833"/>
            <a:chExt cx="6407944" cy="1685092"/>
          </a:xfrm>
        </p:grpSpPr>
        <p:sp>
          <p:nvSpPr>
            <p:cNvPr id="15" name="Shape 13"/>
            <p:cNvSpPr/>
            <p:nvPr/>
          </p:nvSpPr>
          <p:spPr>
            <a:xfrm>
              <a:off x="7428548" y="5141833"/>
              <a:ext cx="6407944" cy="1685092"/>
            </a:xfrm>
            <a:prstGeom prst="roundRect">
              <a:avLst>
                <a:gd name="adj" fmla="val 20191"/>
              </a:avLst>
            </a:prstGeom>
            <a:solidFill>
              <a:srgbClr val="AAE4FE">
                <a:alpha val="50000"/>
              </a:srgbClr>
            </a:solidFill>
            <a:ln w="7620">
              <a:solidFill>
                <a:srgbClr val="90CAE4"/>
              </a:solidFill>
              <a:prstDash val="solid"/>
            </a:ln>
          </p:spPr>
          <p:txBody>
            <a:bodyPr/>
            <a:lstStyle/>
            <a:p>
              <a:endParaRPr lang="en-IN"/>
            </a:p>
          </p:txBody>
        </p:sp>
        <p:sp>
          <p:nvSpPr>
            <p:cNvPr id="16" name="Text 14"/>
            <p:cNvSpPr/>
            <p:nvPr/>
          </p:nvSpPr>
          <p:spPr>
            <a:xfrm>
              <a:off x="7662982" y="5406747"/>
              <a:ext cx="4278392"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Provide Downloadable Report</a:t>
              </a:r>
              <a:endParaRPr lang="en-US" sz="2200" dirty="0"/>
            </a:p>
          </p:txBody>
        </p:sp>
        <p:sp>
          <p:nvSpPr>
            <p:cNvPr id="17" name="Text 15"/>
            <p:cNvSpPr/>
            <p:nvPr/>
          </p:nvSpPr>
          <p:spPr>
            <a:xfrm>
              <a:off x="7662982" y="5897166"/>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Offer a detailed, user-friendly report for offline review and application.</a:t>
              </a:r>
              <a:endParaRPr lang="en-US" sz="175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073" y="608409"/>
            <a:ext cx="7575828" cy="448628"/>
          </a:xfrm>
          <a:prstGeom prst="rect">
            <a:avLst/>
          </a:prstGeom>
          <a:noFill/>
          <a:ln/>
        </p:spPr>
        <p:txBody>
          <a:bodyPr wrap="none" lIns="0" tIns="0" rIns="0" bIns="0" rtlCol="0" anchor="t"/>
          <a:lstStyle/>
          <a:p>
            <a:pPr marL="0" indent="0" algn="l">
              <a:lnSpc>
                <a:spcPts val="3500"/>
              </a:lnSpc>
              <a:buNone/>
            </a:pPr>
            <a:r>
              <a:rPr lang="en-US" sz="2800" dirty="0">
                <a:solidFill>
                  <a:srgbClr val="5B6E8C"/>
                </a:solidFill>
                <a:latin typeface="Alexandria Medium" pitchFamily="34" charset="0"/>
                <a:ea typeface="Alexandria Medium" pitchFamily="34" charset="-122"/>
                <a:cs typeface="Alexandria Medium" pitchFamily="34" charset="-120"/>
              </a:rPr>
              <a:t>Methodology: Our Step-by-Step Approach</a:t>
            </a:r>
            <a:endParaRPr lang="en-US" sz="2800" dirty="0"/>
          </a:p>
        </p:txBody>
      </p:sp>
      <p:sp>
        <p:nvSpPr>
          <p:cNvPr id="3" name="Text 1"/>
          <p:cNvSpPr/>
          <p:nvPr/>
        </p:nvSpPr>
        <p:spPr>
          <a:xfrm>
            <a:off x="773073" y="1344097"/>
            <a:ext cx="13084254"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Our Smart Resume Analyzer follows a streamlined process to deliver accurate and insightful evaluations.</a:t>
            </a:r>
            <a:endParaRPr lang="en-US" sz="1100" dirty="0"/>
          </a:p>
        </p:txBody>
      </p:sp>
      <p:sp>
        <p:nvSpPr>
          <p:cNvPr id="4" name="Shape 2"/>
          <p:cNvSpPr/>
          <p:nvPr/>
        </p:nvSpPr>
        <p:spPr>
          <a:xfrm>
            <a:off x="773073" y="1735217"/>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500" y="2058233"/>
            <a:ext cx="215265" cy="215265"/>
          </a:xfrm>
          <a:prstGeom prst="rect">
            <a:avLst/>
          </a:prstGeom>
        </p:spPr>
      </p:pic>
      <p:sp>
        <p:nvSpPr>
          <p:cNvPr id="6" name="Text 3"/>
          <p:cNvSpPr/>
          <p:nvPr/>
        </p:nvSpPr>
        <p:spPr>
          <a:xfrm>
            <a:off x="1490782" y="1878687"/>
            <a:ext cx="1794748" cy="224195"/>
          </a:xfrm>
          <a:prstGeom prst="rect">
            <a:avLst/>
          </a:prstGeom>
          <a:noFill/>
          <a:ln/>
        </p:spPr>
        <p:txBody>
          <a:bodyPr wrap="none" lIns="0" tIns="0" rIns="0" bIns="0" rtlCol="0" anchor="t"/>
          <a:lstStyle/>
          <a:p>
            <a:pPr marL="0" indent="0" algn="l">
              <a:lnSpc>
                <a:spcPts val="1750"/>
              </a:lnSpc>
              <a:buNone/>
            </a:pPr>
            <a:r>
              <a:rPr lang="en-US" sz="1400" dirty="0">
                <a:solidFill>
                  <a:srgbClr val="5B6E8C"/>
                </a:solidFill>
                <a:latin typeface="Alexandria Medium" pitchFamily="34" charset="0"/>
                <a:ea typeface="Alexandria Medium" pitchFamily="34" charset="-122"/>
                <a:cs typeface="Alexandria Medium" pitchFamily="34" charset="-120"/>
              </a:rPr>
              <a:t>Upload PDF</a:t>
            </a:r>
            <a:endParaRPr lang="en-US" sz="1400" dirty="0"/>
          </a:p>
        </p:txBody>
      </p:sp>
      <p:sp>
        <p:nvSpPr>
          <p:cNvPr id="7" name="Text 4"/>
          <p:cNvSpPr/>
          <p:nvPr/>
        </p:nvSpPr>
        <p:spPr>
          <a:xfrm>
            <a:off x="1490782" y="2188964"/>
            <a:ext cx="12366546"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Users securely upload their resume in PDF format.</a:t>
            </a:r>
            <a:endParaRPr lang="en-US" sz="1100" dirty="0"/>
          </a:p>
        </p:txBody>
      </p:sp>
      <p:sp>
        <p:nvSpPr>
          <p:cNvPr id="8" name="Shape 5"/>
          <p:cNvSpPr/>
          <p:nvPr/>
        </p:nvSpPr>
        <p:spPr>
          <a:xfrm>
            <a:off x="773073" y="2740104"/>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 y="3063121"/>
            <a:ext cx="215265" cy="215265"/>
          </a:xfrm>
          <a:prstGeom prst="rect">
            <a:avLst/>
          </a:prstGeom>
        </p:spPr>
      </p:pic>
      <p:sp>
        <p:nvSpPr>
          <p:cNvPr id="10" name="Text 6"/>
          <p:cNvSpPr/>
          <p:nvPr/>
        </p:nvSpPr>
        <p:spPr>
          <a:xfrm>
            <a:off x="1490782" y="2883575"/>
            <a:ext cx="2305714" cy="310277"/>
          </a:xfrm>
          <a:prstGeom prst="rect">
            <a:avLst/>
          </a:prstGeom>
          <a:noFill/>
          <a:ln/>
        </p:spPr>
        <p:txBody>
          <a:bodyPr wrap="none" lIns="0" tIns="0" rIns="0" bIns="0" rtlCol="0" anchor="t"/>
          <a:lstStyle/>
          <a:p>
            <a:pPr>
              <a:lnSpc>
                <a:spcPts val="2350"/>
              </a:lnSpc>
            </a:pPr>
            <a:r>
              <a:rPr lang="en-US" sz="1400" dirty="0">
                <a:solidFill>
                  <a:srgbClr val="5B6E8C"/>
                </a:solidFill>
                <a:latin typeface="Alexandria Medium" pitchFamily="34" charset="0"/>
                <a:ea typeface="Alexandria Medium" pitchFamily="34" charset="-122"/>
                <a:cs typeface="Alexandria Medium" pitchFamily="34" charset="-120"/>
              </a:rPr>
              <a:t>Extract Text (pdfplumber)</a:t>
            </a:r>
            <a:endParaRPr lang="en-US" sz="1400" dirty="0"/>
          </a:p>
        </p:txBody>
      </p:sp>
      <p:sp>
        <p:nvSpPr>
          <p:cNvPr id="11" name="Text 7"/>
          <p:cNvSpPr/>
          <p:nvPr/>
        </p:nvSpPr>
        <p:spPr>
          <a:xfrm>
            <a:off x="1490782" y="3193852"/>
            <a:ext cx="12366546" cy="464938"/>
          </a:xfrm>
          <a:prstGeom prst="rect">
            <a:avLst/>
          </a:prstGeom>
          <a:noFill/>
          <a:ln/>
        </p:spPr>
        <p:txBody>
          <a:bodyPr wrap="none" lIns="0" tIns="0" rIns="0" bIns="0" rtlCol="0" anchor="t"/>
          <a:lstStyle/>
          <a:p>
            <a:pPr>
              <a:lnSpc>
                <a:spcPts val="2400"/>
              </a:lnSpc>
            </a:pPr>
            <a:r>
              <a:rPr lang="en-US" sz="1100" dirty="0">
                <a:solidFill>
                  <a:srgbClr val="5B6E8C"/>
                </a:solidFill>
                <a:latin typeface="Manrope" pitchFamily="34" charset="0"/>
                <a:ea typeface="Manrope" pitchFamily="34" charset="-122"/>
                <a:cs typeface="Manrope" pitchFamily="34" charset="-120"/>
              </a:rPr>
              <a:t>Utilize </a:t>
            </a:r>
            <a:r>
              <a:rPr lang="en-US" sz="1100" dirty="0">
                <a:solidFill>
                  <a:srgbClr val="5B6E8C"/>
                </a:solidFill>
                <a:highlight>
                  <a:srgbClr val="F2F2F2"/>
                </a:highlight>
                <a:latin typeface="Consolas" pitchFamily="34" charset="0"/>
                <a:ea typeface="Consolas" pitchFamily="34" charset="-122"/>
                <a:cs typeface="Consolas" pitchFamily="34" charset="-120"/>
              </a:rPr>
              <a:t>pdfplumber</a:t>
            </a:r>
            <a:r>
              <a:rPr lang="en-US" sz="1100" dirty="0">
                <a:solidFill>
                  <a:srgbClr val="5B6E8C"/>
                </a:solidFill>
                <a:latin typeface="Manrope" pitchFamily="34" charset="0"/>
                <a:ea typeface="Manrope" pitchFamily="34" charset="-122"/>
                <a:cs typeface="Manrope" pitchFamily="34" charset="-120"/>
              </a:rPr>
              <a:t> for accurate text extraction from the uploaded PDF.</a:t>
            </a:r>
            <a:endParaRPr lang="en-US" sz="1100" dirty="0"/>
          </a:p>
        </p:txBody>
      </p:sp>
      <p:sp>
        <p:nvSpPr>
          <p:cNvPr id="12" name="Shape 8"/>
          <p:cNvSpPr/>
          <p:nvPr/>
        </p:nvSpPr>
        <p:spPr>
          <a:xfrm>
            <a:off x="773073" y="3744992"/>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500" y="4068008"/>
            <a:ext cx="215265" cy="215265"/>
          </a:xfrm>
          <a:prstGeom prst="rect">
            <a:avLst/>
          </a:prstGeom>
        </p:spPr>
      </p:pic>
      <p:sp>
        <p:nvSpPr>
          <p:cNvPr id="14" name="Text 9"/>
          <p:cNvSpPr/>
          <p:nvPr/>
        </p:nvSpPr>
        <p:spPr>
          <a:xfrm>
            <a:off x="1490782" y="3888462"/>
            <a:ext cx="1794748" cy="224195"/>
          </a:xfrm>
          <a:prstGeom prst="rect">
            <a:avLst/>
          </a:prstGeom>
          <a:noFill/>
          <a:ln/>
        </p:spPr>
        <p:txBody>
          <a:bodyPr wrap="none" lIns="0" tIns="0" rIns="0" bIns="0" rtlCol="0" anchor="t"/>
          <a:lstStyle/>
          <a:p>
            <a:pPr marL="0" indent="0" algn="l">
              <a:lnSpc>
                <a:spcPts val="1750"/>
              </a:lnSpc>
              <a:buNone/>
            </a:pPr>
            <a:r>
              <a:rPr lang="en-US" sz="1400" dirty="0">
                <a:solidFill>
                  <a:srgbClr val="5B6E8C"/>
                </a:solidFill>
                <a:latin typeface="Alexandria Medium" pitchFamily="34" charset="0"/>
                <a:ea typeface="Alexandria Medium" pitchFamily="34" charset="-122"/>
                <a:cs typeface="Alexandria Medium" pitchFamily="34" charset="-120"/>
              </a:rPr>
              <a:t>Section Detection</a:t>
            </a:r>
            <a:endParaRPr lang="en-US" sz="1400" dirty="0"/>
          </a:p>
        </p:txBody>
      </p:sp>
      <p:sp>
        <p:nvSpPr>
          <p:cNvPr id="15" name="Text 10"/>
          <p:cNvSpPr/>
          <p:nvPr/>
        </p:nvSpPr>
        <p:spPr>
          <a:xfrm>
            <a:off x="1490782" y="4198739"/>
            <a:ext cx="12366546"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Key sections are identified using advanced parsing techniques.</a:t>
            </a:r>
            <a:endParaRPr lang="en-US" sz="1100" dirty="0"/>
          </a:p>
        </p:txBody>
      </p:sp>
      <p:sp>
        <p:nvSpPr>
          <p:cNvPr id="16" name="Shape 11"/>
          <p:cNvSpPr/>
          <p:nvPr/>
        </p:nvSpPr>
        <p:spPr>
          <a:xfrm>
            <a:off x="773073" y="4749879"/>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500" y="5072896"/>
            <a:ext cx="215265" cy="215265"/>
          </a:xfrm>
          <a:prstGeom prst="rect">
            <a:avLst/>
          </a:prstGeom>
        </p:spPr>
      </p:pic>
      <p:sp>
        <p:nvSpPr>
          <p:cNvPr id="18" name="Text 12"/>
          <p:cNvSpPr/>
          <p:nvPr/>
        </p:nvSpPr>
        <p:spPr>
          <a:xfrm>
            <a:off x="1490782" y="4893350"/>
            <a:ext cx="1794748" cy="224195"/>
          </a:xfrm>
          <a:prstGeom prst="rect">
            <a:avLst/>
          </a:prstGeom>
          <a:noFill/>
          <a:ln/>
        </p:spPr>
        <p:txBody>
          <a:bodyPr wrap="none" lIns="0" tIns="0" rIns="0" bIns="0" rtlCol="0" anchor="t"/>
          <a:lstStyle/>
          <a:p>
            <a:pPr marL="0" indent="0" algn="l">
              <a:lnSpc>
                <a:spcPts val="1750"/>
              </a:lnSpc>
              <a:buNone/>
            </a:pPr>
            <a:r>
              <a:rPr lang="en-US" sz="1400" dirty="0">
                <a:solidFill>
                  <a:srgbClr val="5B6E8C"/>
                </a:solidFill>
                <a:latin typeface="Alexandria Medium" pitchFamily="34" charset="0"/>
                <a:ea typeface="Alexandria Medium" pitchFamily="34" charset="-122"/>
                <a:cs typeface="Alexandria Medium" pitchFamily="34" charset="-120"/>
              </a:rPr>
              <a:t>Keyword Analysis</a:t>
            </a:r>
            <a:endParaRPr lang="en-US" sz="1400" dirty="0"/>
          </a:p>
        </p:txBody>
      </p:sp>
      <p:sp>
        <p:nvSpPr>
          <p:cNvPr id="19" name="Text 13"/>
          <p:cNvSpPr/>
          <p:nvPr/>
        </p:nvSpPr>
        <p:spPr>
          <a:xfrm>
            <a:off x="1490782" y="5203627"/>
            <a:ext cx="12366546"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Content is analyzed for keywords relevant to target job roles.</a:t>
            </a:r>
            <a:endParaRPr lang="en-US" sz="1100" dirty="0"/>
          </a:p>
        </p:txBody>
      </p:sp>
      <p:sp>
        <p:nvSpPr>
          <p:cNvPr id="20" name="Shape 14"/>
          <p:cNvSpPr/>
          <p:nvPr/>
        </p:nvSpPr>
        <p:spPr>
          <a:xfrm>
            <a:off x="773073" y="5754767"/>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500" y="6077783"/>
            <a:ext cx="215265" cy="215265"/>
          </a:xfrm>
          <a:prstGeom prst="rect">
            <a:avLst/>
          </a:prstGeom>
        </p:spPr>
      </p:pic>
      <p:sp>
        <p:nvSpPr>
          <p:cNvPr id="22" name="Text 15"/>
          <p:cNvSpPr/>
          <p:nvPr/>
        </p:nvSpPr>
        <p:spPr>
          <a:xfrm>
            <a:off x="1490782" y="5898237"/>
            <a:ext cx="1794748" cy="224195"/>
          </a:xfrm>
          <a:prstGeom prst="rect">
            <a:avLst/>
          </a:prstGeom>
          <a:noFill/>
          <a:ln/>
        </p:spPr>
        <p:txBody>
          <a:bodyPr wrap="none" lIns="0" tIns="0" rIns="0" bIns="0" rtlCol="0" anchor="t"/>
          <a:lstStyle/>
          <a:p>
            <a:pPr marL="0" indent="0" algn="l">
              <a:lnSpc>
                <a:spcPts val="1750"/>
              </a:lnSpc>
              <a:buNone/>
            </a:pPr>
            <a:r>
              <a:rPr lang="en-US" sz="1400" dirty="0">
                <a:solidFill>
                  <a:srgbClr val="5B6E8C"/>
                </a:solidFill>
                <a:latin typeface="Alexandria Medium" pitchFamily="34" charset="0"/>
                <a:ea typeface="Alexandria Medium" pitchFamily="34" charset="-122"/>
                <a:cs typeface="Alexandria Medium" pitchFamily="34" charset="-120"/>
              </a:rPr>
              <a:t>Score Calculation</a:t>
            </a:r>
            <a:endParaRPr lang="en-US" sz="1400" dirty="0"/>
          </a:p>
        </p:txBody>
      </p:sp>
      <p:sp>
        <p:nvSpPr>
          <p:cNvPr id="23" name="Text 16"/>
          <p:cNvSpPr/>
          <p:nvPr/>
        </p:nvSpPr>
        <p:spPr>
          <a:xfrm>
            <a:off x="1490782" y="6208514"/>
            <a:ext cx="12366546"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An overall resume score is computed based on various criteria.</a:t>
            </a:r>
            <a:endParaRPr lang="en-US" sz="1100" dirty="0"/>
          </a:p>
        </p:txBody>
      </p:sp>
      <p:sp>
        <p:nvSpPr>
          <p:cNvPr id="24" name="Shape 17"/>
          <p:cNvSpPr/>
          <p:nvPr/>
        </p:nvSpPr>
        <p:spPr>
          <a:xfrm>
            <a:off x="773073" y="6759654"/>
            <a:ext cx="574238" cy="861417"/>
          </a:xfrm>
          <a:prstGeom prst="roundRect">
            <a:avLst>
              <a:gd name="adj" fmla="val 360057"/>
            </a:avLst>
          </a:prstGeom>
          <a:solidFill>
            <a:srgbClr val="E6F7FF"/>
          </a:solidFill>
          <a:ln w="7620">
            <a:solidFill>
              <a:srgbClr val="B3D5E4"/>
            </a:solidFill>
            <a:prstDash val="solid"/>
          </a:ln>
        </p:spPr>
        <p:txBody>
          <a:bodyPr/>
          <a:lstStyle/>
          <a:p>
            <a:endParaRPr lang="en-IN"/>
          </a:p>
        </p:txBody>
      </p:sp>
      <p:pic>
        <p:nvPicPr>
          <p:cNvPr id="25"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500" y="7082671"/>
            <a:ext cx="215265" cy="215265"/>
          </a:xfrm>
          <a:prstGeom prst="rect">
            <a:avLst/>
          </a:prstGeom>
        </p:spPr>
      </p:pic>
      <p:sp>
        <p:nvSpPr>
          <p:cNvPr id="26" name="Text 18"/>
          <p:cNvSpPr/>
          <p:nvPr/>
        </p:nvSpPr>
        <p:spPr>
          <a:xfrm>
            <a:off x="1490782" y="6903125"/>
            <a:ext cx="2146935" cy="224195"/>
          </a:xfrm>
          <a:prstGeom prst="rect">
            <a:avLst/>
          </a:prstGeom>
          <a:noFill/>
          <a:ln/>
        </p:spPr>
        <p:txBody>
          <a:bodyPr wrap="none" lIns="0" tIns="0" rIns="0" bIns="0" rtlCol="0" anchor="t"/>
          <a:lstStyle/>
          <a:p>
            <a:pPr marL="0" indent="0" algn="l">
              <a:lnSpc>
                <a:spcPts val="1750"/>
              </a:lnSpc>
              <a:buNone/>
            </a:pPr>
            <a:r>
              <a:rPr lang="en-US" sz="1400" dirty="0">
                <a:solidFill>
                  <a:srgbClr val="5B6E8C"/>
                </a:solidFill>
                <a:latin typeface="Alexandria Medium" pitchFamily="34" charset="0"/>
                <a:ea typeface="Alexandria Medium" pitchFamily="34" charset="-122"/>
                <a:cs typeface="Alexandria Medium" pitchFamily="34" charset="-120"/>
              </a:rPr>
              <a:t>Suggestions Generation</a:t>
            </a:r>
            <a:endParaRPr lang="en-US" sz="1400" dirty="0"/>
          </a:p>
        </p:txBody>
      </p:sp>
      <p:sp>
        <p:nvSpPr>
          <p:cNvPr id="27" name="Text 19"/>
          <p:cNvSpPr/>
          <p:nvPr/>
        </p:nvSpPr>
        <p:spPr>
          <a:xfrm>
            <a:off x="1490782" y="7213402"/>
            <a:ext cx="12366546" cy="229672"/>
          </a:xfrm>
          <a:prstGeom prst="rect">
            <a:avLst/>
          </a:prstGeom>
          <a:noFill/>
          <a:ln/>
        </p:spPr>
        <p:txBody>
          <a:bodyPr wrap="none" lIns="0" tIns="0" rIns="0" bIns="0" rtlCol="0" anchor="t"/>
          <a:lstStyle/>
          <a:p>
            <a:pPr marL="0" indent="0" algn="l">
              <a:lnSpc>
                <a:spcPts val="1800"/>
              </a:lnSpc>
              <a:buNone/>
            </a:pPr>
            <a:r>
              <a:rPr lang="en-US" sz="1100" dirty="0">
                <a:solidFill>
                  <a:srgbClr val="5B6E8C"/>
                </a:solidFill>
                <a:latin typeface="Manrope" pitchFamily="34" charset="0"/>
                <a:ea typeface="Manrope" pitchFamily="34" charset="-122"/>
                <a:cs typeface="Manrope" pitchFamily="34" charset="-120"/>
              </a:rPr>
              <a:t>Personalized recommendations for improvement are provided.</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05DA2D9-5D39-E2E0-7836-04BCAA6AF3B4}"/>
              </a:ext>
            </a:extLst>
          </p:cNvPr>
          <p:cNvPicPr>
            <a:picLocks noChangeAspect="1"/>
          </p:cNvPicPr>
          <p:nvPr/>
        </p:nvPicPr>
        <p:blipFill>
          <a:blip r:embed="rId2"/>
          <a:stretch>
            <a:fillRect/>
          </a:stretch>
        </p:blipFill>
        <p:spPr>
          <a:xfrm>
            <a:off x="9159695" y="0"/>
            <a:ext cx="5486400" cy="8229600"/>
          </a:xfrm>
          <a:prstGeom prst="rect">
            <a:avLst/>
          </a:prstGeom>
        </p:spPr>
      </p:pic>
      <p:sp>
        <p:nvSpPr>
          <p:cNvPr id="3" name="Text 0">
            <a:extLst>
              <a:ext uri="{FF2B5EF4-FFF2-40B4-BE49-F238E27FC236}">
                <a16:creationId xmlns:a16="http://schemas.microsoft.com/office/drawing/2014/main" id="{1F82F330-2FCA-1CC0-87F5-97951E20292C}"/>
              </a:ext>
            </a:extLst>
          </p:cNvPr>
          <p:cNvSpPr/>
          <p:nvPr/>
        </p:nvSpPr>
        <p:spPr>
          <a:xfrm>
            <a:off x="396895" y="1058585"/>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Technology Stack: Powering the Analyzer</a:t>
            </a:r>
            <a:endParaRPr lang="en-US" sz="4450" dirty="0"/>
          </a:p>
        </p:txBody>
      </p:sp>
      <p:sp>
        <p:nvSpPr>
          <p:cNvPr id="4" name="Text 1">
            <a:extLst>
              <a:ext uri="{FF2B5EF4-FFF2-40B4-BE49-F238E27FC236}">
                <a16:creationId xmlns:a16="http://schemas.microsoft.com/office/drawing/2014/main" id="{A5E325AF-F822-E74E-52F2-1135C8942C54}"/>
              </a:ext>
            </a:extLst>
          </p:cNvPr>
          <p:cNvSpPr/>
          <p:nvPr/>
        </p:nvSpPr>
        <p:spPr>
          <a:xfrm>
            <a:off x="396895" y="3020378"/>
            <a:ext cx="3501509"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rgbClr val="5B6E8C"/>
                </a:solidFill>
                <a:latin typeface="Manrope" pitchFamily="34" charset="0"/>
                <a:ea typeface="Manrope" pitchFamily="34" charset="-122"/>
                <a:cs typeface="Manrope" pitchFamily="34" charset="-120"/>
              </a:rPr>
              <a:t>Python:</a:t>
            </a:r>
            <a:r>
              <a:rPr lang="en-US" sz="1750" dirty="0">
                <a:solidFill>
                  <a:srgbClr val="5B6E8C"/>
                </a:solidFill>
                <a:latin typeface="Manrope" pitchFamily="34" charset="0"/>
                <a:ea typeface="Manrope" pitchFamily="34" charset="-122"/>
                <a:cs typeface="Manrope" pitchFamily="34" charset="-120"/>
              </a:rPr>
              <a:t> The core programming language for backend logic and NLP.</a:t>
            </a:r>
            <a:endParaRPr lang="en-US" sz="1750" dirty="0"/>
          </a:p>
        </p:txBody>
      </p:sp>
      <p:sp>
        <p:nvSpPr>
          <p:cNvPr id="5" name="Text 2">
            <a:extLst>
              <a:ext uri="{FF2B5EF4-FFF2-40B4-BE49-F238E27FC236}">
                <a16:creationId xmlns:a16="http://schemas.microsoft.com/office/drawing/2014/main" id="{A0FF1AE0-D330-0624-F960-D3255487760E}"/>
              </a:ext>
            </a:extLst>
          </p:cNvPr>
          <p:cNvSpPr/>
          <p:nvPr/>
        </p:nvSpPr>
        <p:spPr>
          <a:xfrm>
            <a:off x="396895" y="4188381"/>
            <a:ext cx="3501509"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rgbClr val="5B6E8C"/>
                </a:solidFill>
                <a:latin typeface="Manrope" pitchFamily="34" charset="0"/>
                <a:ea typeface="Manrope" pitchFamily="34" charset="-122"/>
                <a:cs typeface="Manrope" pitchFamily="34" charset="-120"/>
              </a:rPr>
              <a:t>Streamlit:</a:t>
            </a:r>
            <a:r>
              <a:rPr lang="en-US" sz="1750" dirty="0">
                <a:solidFill>
                  <a:srgbClr val="5B6E8C"/>
                </a:solidFill>
                <a:latin typeface="Manrope" pitchFamily="34" charset="0"/>
                <a:ea typeface="Manrope" pitchFamily="34" charset="-122"/>
                <a:cs typeface="Manrope" pitchFamily="34" charset="-120"/>
              </a:rPr>
              <a:t> For developing the interactive and user-friendly web application interface.</a:t>
            </a:r>
            <a:endParaRPr lang="en-US" sz="1750" dirty="0"/>
          </a:p>
        </p:txBody>
      </p:sp>
      <p:sp>
        <p:nvSpPr>
          <p:cNvPr id="6" name="Text 3">
            <a:extLst>
              <a:ext uri="{FF2B5EF4-FFF2-40B4-BE49-F238E27FC236}">
                <a16:creationId xmlns:a16="http://schemas.microsoft.com/office/drawing/2014/main" id="{95C41CB1-8112-BE7D-CA11-7C7998332E69}"/>
              </a:ext>
            </a:extLst>
          </p:cNvPr>
          <p:cNvSpPr/>
          <p:nvPr/>
        </p:nvSpPr>
        <p:spPr>
          <a:xfrm>
            <a:off x="396895" y="5356384"/>
            <a:ext cx="3501509"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rgbClr val="5B6E8C"/>
                </a:solidFill>
                <a:latin typeface="Manrope" pitchFamily="34" charset="0"/>
                <a:ea typeface="Manrope" pitchFamily="34" charset="-122"/>
                <a:cs typeface="Manrope" pitchFamily="34" charset="-120"/>
              </a:rPr>
              <a:t>pdfplumber:</a:t>
            </a:r>
            <a:r>
              <a:rPr lang="en-US" sz="1750" dirty="0">
                <a:solidFill>
                  <a:srgbClr val="5B6E8C"/>
                </a:solidFill>
                <a:latin typeface="Manrope" pitchFamily="34" charset="0"/>
                <a:ea typeface="Manrope" pitchFamily="34" charset="-122"/>
                <a:cs typeface="Manrope" pitchFamily="34" charset="-120"/>
              </a:rPr>
              <a:t> A robust library for efficient and precise PDF document parsing and text extraction.</a:t>
            </a:r>
            <a:endParaRPr lang="en-US" sz="1750" dirty="0"/>
          </a:p>
        </p:txBody>
      </p:sp>
      <p:sp>
        <p:nvSpPr>
          <p:cNvPr id="7" name="Text 4">
            <a:extLst>
              <a:ext uri="{FF2B5EF4-FFF2-40B4-BE49-F238E27FC236}">
                <a16:creationId xmlns:a16="http://schemas.microsoft.com/office/drawing/2014/main" id="{871845A4-C1C8-9C78-0E87-DF77C363D4B2}"/>
              </a:ext>
            </a:extLst>
          </p:cNvPr>
          <p:cNvSpPr/>
          <p:nvPr/>
        </p:nvSpPr>
        <p:spPr>
          <a:xfrm>
            <a:off x="4459426" y="3020378"/>
            <a:ext cx="3501509"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rgbClr val="5B6E8C"/>
                </a:solidFill>
                <a:latin typeface="Manrope" pitchFamily="34" charset="0"/>
                <a:ea typeface="Manrope" pitchFamily="34" charset="-122"/>
                <a:cs typeface="Manrope" pitchFamily="34" charset="-120"/>
              </a:rPr>
              <a:t>Regex (Regular Expressions):</a:t>
            </a:r>
            <a:r>
              <a:rPr lang="en-US" sz="1750" dirty="0">
                <a:solidFill>
                  <a:srgbClr val="5B6E8C"/>
                </a:solidFill>
                <a:latin typeface="Manrope" pitchFamily="34" charset="0"/>
                <a:ea typeface="Manrope" pitchFamily="34" charset="-122"/>
                <a:cs typeface="Manrope" pitchFamily="34" charset="-120"/>
              </a:rPr>
              <a:t> Utilized for sophisticated keyword and pattern detection within the resume text.</a:t>
            </a:r>
            <a:endParaRPr lang="en-US" sz="1750" dirty="0"/>
          </a:p>
        </p:txBody>
      </p:sp>
      <p:sp>
        <p:nvSpPr>
          <p:cNvPr id="8" name="Text 5">
            <a:extLst>
              <a:ext uri="{FF2B5EF4-FFF2-40B4-BE49-F238E27FC236}">
                <a16:creationId xmlns:a16="http://schemas.microsoft.com/office/drawing/2014/main" id="{20626522-8AC3-2AE6-4C6A-0F0E885C1613}"/>
              </a:ext>
            </a:extLst>
          </p:cNvPr>
          <p:cNvSpPr/>
          <p:nvPr/>
        </p:nvSpPr>
        <p:spPr>
          <a:xfrm>
            <a:off x="4459426" y="4914186"/>
            <a:ext cx="3501509" cy="21774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rgbClr val="5B6E8C"/>
                </a:solidFill>
                <a:latin typeface="Manrope" pitchFamily="34" charset="0"/>
                <a:ea typeface="Manrope" pitchFamily="34" charset="-122"/>
                <a:cs typeface="Manrope" pitchFamily="34" charset="-120"/>
              </a:rPr>
              <a:t>Basic NLP (String Matching):</a:t>
            </a:r>
            <a:r>
              <a:rPr lang="en-US" sz="1750" dirty="0">
                <a:solidFill>
                  <a:srgbClr val="5B6E8C"/>
                </a:solidFill>
                <a:latin typeface="Manrope" pitchFamily="34" charset="0"/>
                <a:ea typeface="Manrope" pitchFamily="34" charset="-122"/>
                <a:cs typeface="Manrope" pitchFamily="34" charset="-120"/>
              </a:rPr>
              <a:t> Implementing fundamental Natural Language Processing techniques for effective content analysis.</a:t>
            </a:r>
            <a:endParaRPr lang="en-US" sz="1750" dirty="0"/>
          </a:p>
        </p:txBody>
      </p:sp>
    </p:spTree>
    <p:extLst>
      <p:ext uri="{BB962C8B-B14F-4D97-AF65-F5344CB8AC3E}">
        <p14:creationId xmlns:p14="http://schemas.microsoft.com/office/powerpoint/2010/main" val="373588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55575" y="0"/>
            <a:ext cx="5474825" cy="8229600"/>
          </a:xfrm>
          <a:prstGeom prst="rect">
            <a:avLst/>
          </a:prstGeom>
        </p:spPr>
      </p:pic>
      <p:sp>
        <p:nvSpPr>
          <p:cNvPr id="3" name="Text 0"/>
          <p:cNvSpPr/>
          <p:nvPr/>
        </p:nvSpPr>
        <p:spPr>
          <a:xfrm>
            <a:off x="793790" y="64758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Results: A Snapshot of Success</a:t>
            </a:r>
            <a:endParaRPr lang="en-US" sz="4450" dirty="0"/>
          </a:p>
        </p:txBody>
      </p:sp>
      <p:sp>
        <p:nvSpPr>
          <p:cNvPr id="4" name="Text 1"/>
          <p:cNvSpPr/>
          <p:nvPr/>
        </p:nvSpPr>
        <p:spPr>
          <a:xfrm>
            <a:off x="793790" y="240530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The Smart Resume Analyzer provides clear, actionable feedback, helping users quickly understand their resume's strengths and areas for improvement.</a:t>
            </a:r>
            <a:endParaRPr lang="en-US" sz="1750" dirty="0"/>
          </a:p>
        </p:txBody>
      </p:sp>
      <p:sp>
        <p:nvSpPr>
          <p:cNvPr id="5" name="Text 2"/>
          <p:cNvSpPr/>
          <p:nvPr/>
        </p:nvSpPr>
        <p:spPr>
          <a:xfrm>
            <a:off x="793790" y="3953232"/>
            <a:ext cx="3501509" cy="362903"/>
          </a:xfrm>
          <a:prstGeom prst="rect">
            <a:avLst/>
          </a:prstGeom>
          <a:noFill/>
          <a:ln/>
        </p:spPr>
        <p:txBody>
          <a:bodyPr wrap="none" lIns="0" tIns="0" rIns="0" bIns="0" rtlCol="0" anchor="t"/>
          <a:lstStyle/>
          <a:p>
            <a:pPr marL="0" indent="0" algn="l">
              <a:lnSpc>
                <a:spcPts val="2850"/>
              </a:lnSpc>
              <a:buNone/>
            </a:pPr>
            <a:r>
              <a:rPr lang="en-US" sz="1750" b="1" dirty="0">
                <a:solidFill>
                  <a:srgbClr val="5B6E8C"/>
                </a:solidFill>
                <a:latin typeface="Manrope" pitchFamily="34" charset="0"/>
                <a:ea typeface="Manrope" pitchFamily="34" charset="-122"/>
                <a:cs typeface="Manrope" pitchFamily="34" charset="-120"/>
              </a:rPr>
              <a:t>Example Score: 90/100</a:t>
            </a:r>
            <a:endParaRPr lang="en-US" sz="1750" dirty="0"/>
          </a:p>
        </p:txBody>
      </p:sp>
      <p:sp>
        <p:nvSpPr>
          <p:cNvPr id="6" name="Text 3"/>
          <p:cNvSpPr/>
          <p:nvPr/>
        </p:nvSpPr>
        <p:spPr>
          <a:xfrm>
            <a:off x="793790" y="4520208"/>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This score reflects a strong resume, but with room for optimization to achieve a perfect match for target roles.</a:t>
            </a:r>
            <a:endParaRPr lang="en-US" sz="1750" dirty="0"/>
          </a:p>
        </p:txBody>
      </p:sp>
      <p:sp>
        <p:nvSpPr>
          <p:cNvPr id="7" name="Text 4"/>
          <p:cNvSpPr/>
          <p:nvPr/>
        </p:nvSpPr>
        <p:spPr>
          <a:xfrm>
            <a:off x="4856321" y="3953232"/>
            <a:ext cx="3501509" cy="362903"/>
          </a:xfrm>
          <a:prstGeom prst="rect">
            <a:avLst/>
          </a:prstGeom>
          <a:noFill/>
          <a:ln/>
        </p:spPr>
        <p:txBody>
          <a:bodyPr wrap="none" lIns="0" tIns="0" rIns="0" bIns="0" rtlCol="0" anchor="t"/>
          <a:lstStyle/>
          <a:p>
            <a:pPr marL="0" indent="0" algn="l">
              <a:lnSpc>
                <a:spcPts val="2850"/>
              </a:lnSpc>
              <a:buNone/>
            </a:pPr>
            <a:r>
              <a:rPr lang="en-US" sz="1750" b="1" dirty="0">
                <a:solidFill>
                  <a:srgbClr val="5B6E8C"/>
                </a:solidFill>
                <a:latin typeface="Manrope" pitchFamily="34" charset="0"/>
                <a:ea typeface="Manrope" pitchFamily="34" charset="-122"/>
                <a:cs typeface="Manrope" pitchFamily="34" charset="-120"/>
              </a:rPr>
              <a:t>Suggestions:</a:t>
            </a:r>
            <a:endParaRPr lang="en-US" sz="1750" dirty="0"/>
          </a:p>
        </p:txBody>
      </p:sp>
      <p:sp>
        <p:nvSpPr>
          <p:cNvPr id="8" name="Text 5"/>
          <p:cNvSpPr/>
          <p:nvPr/>
        </p:nvSpPr>
        <p:spPr>
          <a:xfrm>
            <a:off x="4856321" y="4520208"/>
            <a:ext cx="35015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Add a reachable phone number.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E56B171-A2CF-9650-F683-6C000E7FD04C}"/>
              </a:ext>
            </a:extLst>
          </p:cNvPr>
          <p:cNvSpPr/>
          <p:nvPr/>
        </p:nvSpPr>
        <p:spPr>
          <a:xfrm>
            <a:off x="766167" y="942082"/>
            <a:ext cx="12747903" cy="68413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350"/>
              </a:lnSpc>
              <a:buNone/>
            </a:pPr>
            <a:r>
              <a:rPr lang="en-US" sz="4300" dirty="0">
                <a:solidFill>
                  <a:srgbClr val="5B6E8C"/>
                </a:solidFill>
                <a:latin typeface="Alexandria Medium" pitchFamily="34" charset="0"/>
                <a:ea typeface="Alexandria Medium" pitchFamily="34" charset="-122"/>
                <a:cs typeface="Alexandria Medium" pitchFamily="34" charset="-120"/>
              </a:rPr>
              <a:t>Key Advantages: Why Our Solution Stands Out</a:t>
            </a:r>
            <a:endParaRPr lang="en-US" sz="4300" dirty="0"/>
          </a:p>
        </p:txBody>
      </p:sp>
      <p:sp>
        <p:nvSpPr>
          <p:cNvPr id="3" name="Shape 1">
            <a:extLst>
              <a:ext uri="{FF2B5EF4-FFF2-40B4-BE49-F238E27FC236}">
                <a16:creationId xmlns:a16="http://schemas.microsoft.com/office/drawing/2014/main" id="{E8719158-A10B-8AA1-F7E6-3749DD9F4763}"/>
              </a:ext>
            </a:extLst>
          </p:cNvPr>
          <p:cNvSpPr/>
          <p:nvPr/>
        </p:nvSpPr>
        <p:spPr>
          <a:xfrm>
            <a:off x="766167" y="2064007"/>
            <a:ext cx="6439614" cy="2502337"/>
          </a:xfrm>
          <a:prstGeom prst="roundRect">
            <a:avLst>
              <a:gd name="adj" fmla="val 13123"/>
            </a:avLst>
          </a:prstGeom>
          <a:solidFill>
            <a:srgbClr val="E6F7FF"/>
          </a:solidFill>
          <a:ln w="7620">
            <a:solidFill>
              <a:srgbClr val="AAE4FE"/>
            </a:solidFill>
            <a:prstDash val="solid"/>
          </a:ln>
        </p:spPr>
        <p:txBody>
          <a:bodyPr/>
          <a:lstStyle/>
          <a:p>
            <a:endParaRPr lang="en-IN"/>
          </a:p>
        </p:txBody>
      </p:sp>
      <p:sp>
        <p:nvSpPr>
          <p:cNvPr id="4" name="Shape 2">
            <a:extLst>
              <a:ext uri="{FF2B5EF4-FFF2-40B4-BE49-F238E27FC236}">
                <a16:creationId xmlns:a16="http://schemas.microsoft.com/office/drawing/2014/main" id="{BE6704D1-C985-1B67-725D-8D37B1CAB426}"/>
              </a:ext>
            </a:extLst>
          </p:cNvPr>
          <p:cNvSpPr/>
          <p:nvPr/>
        </p:nvSpPr>
        <p:spPr>
          <a:xfrm>
            <a:off x="992624" y="2290464"/>
            <a:ext cx="656749" cy="656749"/>
          </a:xfrm>
          <a:prstGeom prst="roundRect">
            <a:avLst>
              <a:gd name="adj" fmla="val 13921735"/>
            </a:avLst>
          </a:prstGeom>
          <a:solidFill>
            <a:srgbClr val="AAE4FE"/>
          </a:solidFill>
          <a:ln/>
        </p:spPr>
        <p:txBody>
          <a:bodyPr/>
          <a:lstStyle/>
          <a:p>
            <a:endParaRPr lang="en-IN"/>
          </a:p>
        </p:txBody>
      </p:sp>
      <p:pic>
        <p:nvPicPr>
          <p:cNvPr id="5" name="Image 0">
            <a:extLst>
              <a:ext uri="{FF2B5EF4-FFF2-40B4-BE49-F238E27FC236}">
                <a16:creationId xmlns:a16="http://schemas.microsoft.com/office/drawing/2014/main" id="{8FF06B83-CEB6-9FDE-6DFF-B95F78338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3242" y="2471082"/>
            <a:ext cx="295513" cy="295513"/>
          </a:xfrm>
          <a:prstGeom prst="rect">
            <a:avLst/>
          </a:prstGeom>
        </p:spPr>
      </p:pic>
      <p:sp>
        <p:nvSpPr>
          <p:cNvPr id="6" name="Text 3">
            <a:extLst>
              <a:ext uri="{FF2B5EF4-FFF2-40B4-BE49-F238E27FC236}">
                <a16:creationId xmlns:a16="http://schemas.microsoft.com/office/drawing/2014/main" id="{97786787-E0C2-1BD7-2FA2-A846DAD9F89D}"/>
              </a:ext>
            </a:extLst>
          </p:cNvPr>
          <p:cNvSpPr/>
          <p:nvPr/>
        </p:nvSpPr>
        <p:spPr>
          <a:xfrm>
            <a:off x="992624" y="3166050"/>
            <a:ext cx="2736413" cy="3419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50" dirty="0">
                <a:solidFill>
                  <a:srgbClr val="000000"/>
                </a:solidFill>
                <a:latin typeface="Alexandria Medium" pitchFamily="34" charset="0"/>
                <a:ea typeface="Alexandria Medium" pitchFamily="34" charset="-122"/>
                <a:cs typeface="Alexandria Medium" pitchFamily="34" charset="-120"/>
              </a:rPr>
              <a:t>Fast &amp; Easy to Use</a:t>
            </a:r>
            <a:endParaRPr lang="en-US" sz="2150" dirty="0"/>
          </a:p>
        </p:txBody>
      </p:sp>
      <p:sp>
        <p:nvSpPr>
          <p:cNvPr id="7" name="Text 4">
            <a:extLst>
              <a:ext uri="{FF2B5EF4-FFF2-40B4-BE49-F238E27FC236}">
                <a16:creationId xmlns:a16="http://schemas.microsoft.com/office/drawing/2014/main" id="{07F5FAB2-7E77-7E86-2A03-6F8A30E4675C}"/>
              </a:ext>
            </a:extLst>
          </p:cNvPr>
          <p:cNvSpPr/>
          <p:nvPr/>
        </p:nvSpPr>
        <p:spPr>
          <a:xfrm>
            <a:off x="992624" y="3639323"/>
            <a:ext cx="5986701" cy="70056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solidFill>
                  <a:srgbClr val="000000"/>
                </a:solidFill>
                <a:latin typeface="Manrope" pitchFamily="34" charset="0"/>
                <a:ea typeface="Manrope" pitchFamily="34" charset="-122"/>
                <a:cs typeface="Manrope" pitchFamily="34" charset="-120"/>
              </a:rPr>
              <a:t>Provides instant feedback, saving valuable time for job seekers.</a:t>
            </a:r>
            <a:endParaRPr lang="en-US" sz="1700" dirty="0"/>
          </a:p>
        </p:txBody>
      </p:sp>
      <p:sp>
        <p:nvSpPr>
          <p:cNvPr id="8" name="Shape 5">
            <a:extLst>
              <a:ext uri="{FF2B5EF4-FFF2-40B4-BE49-F238E27FC236}">
                <a16:creationId xmlns:a16="http://schemas.microsoft.com/office/drawing/2014/main" id="{524D71FC-591B-ADA4-1239-FC39C2F5E855}"/>
              </a:ext>
            </a:extLst>
          </p:cNvPr>
          <p:cNvSpPr/>
          <p:nvPr/>
        </p:nvSpPr>
        <p:spPr>
          <a:xfrm>
            <a:off x="7424618" y="2064007"/>
            <a:ext cx="6439614" cy="2502337"/>
          </a:xfrm>
          <a:prstGeom prst="roundRect">
            <a:avLst>
              <a:gd name="adj" fmla="val 13123"/>
            </a:avLst>
          </a:prstGeom>
          <a:solidFill>
            <a:srgbClr val="E6F7FF"/>
          </a:solidFill>
          <a:ln w="7620">
            <a:solidFill>
              <a:srgbClr val="87ADFD"/>
            </a:solidFill>
            <a:prstDash val="solid"/>
          </a:ln>
        </p:spPr>
        <p:txBody>
          <a:bodyPr/>
          <a:lstStyle/>
          <a:p>
            <a:endParaRPr lang="en-IN"/>
          </a:p>
        </p:txBody>
      </p:sp>
      <p:sp>
        <p:nvSpPr>
          <p:cNvPr id="9" name="Shape 6">
            <a:extLst>
              <a:ext uri="{FF2B5EF4-FFF2-40B4-BE49-F238E27FC236}">
                <a16:creationId xmlns:a16="http://schemas.microsoft.com/office/drawing/2014/main" id="{A9ED534D-AA29-F885-F655-28777D33CA8C}"/>
              </a:ext>
            </a:extLst>
          </p:cNvPr>
          <p:cNvSpPr/>
          <p:nvPr/>
        </p:nvSpPr>
        <p:spPr>
          <a:xfrm>
            <a:off x="7651075" y="2290464"/>
            <a:ext cx="656749" cy="656749"/>
          </a:xfrm>
          <a:prstGeom prst="roundRect">
            <a:avLst>
              <a:gd name="adj" fmla="val 13921735"/>
            </a:avLst>
          </a:prstGeom>
          <a:solidFill>
            <a:srgbClr val="87ADFD"/>
          </a:solidFill>
          <a:ln/>
        </p:spPr>
        <p:txBody>
          <a:bodyPr/>
          <a:lstStyle/>
          <a:p>
            <a:endParaRPr lang="en-IN"/>
          </a:p>
        </p:txBody>
      </p:sp>
      <p:pic>
        <p:nvPicPr>
          <p:cNvPr id="10" name="Image 1">
            <a:extLst>
              <a:ext uri="{FF2B5EF4-FFF2-40B4-BE49-F238E27FC236}">
                <a16:creationId xmlns:a16="http://schemas.microsoft.com/office/drawing/2014/main" id="{629DB6C7-734C-FABE-F143-FCA4FC190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1693" y="2471082"/>
            <a:ext cx="295513" cy="295513"/>
          </a:xfrm>
          <a:prstGeom prst="rect">
            <a:avLst/>
          </a:prstGeom>
        </p:spPr>
      </p:pic>
      <p:sp>
        <p:nvSpPr>
          <p:cNvPr id="11" name="Text 7">
            <a:extLst>
              <a:ext uri="{FF2B5EF4-FFF2-40B4-BE49-F238E27FC236}">
                <a16:creationId xmlns:a16="http://schemas.microsoft.com/office/drawing/2014/main" id="{A77AD36C-4874-DC1D-DD19-9DE6A5D85A26}"/>
              </a:ext>
            </a:extLst>
          </p:cNvPr>
          <p:cNvSpPr/>
          <p:nvPr/>
        </p:nvSpPr>
        <p:spPr>
          <a:xfrm>
            <a:off x="7651075" y="3166050"/>
            <a:ext cx="3644265" cy="3419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50" dirty="0">
                <a:solidFill>
                  <a:srgbClr val="000000"/>
                </a:solidFill>
                <a:latin typeface="Alexandria Medium" pitchFamily="34" charset="0"/>
                <a:ea typeface="Alexandria Medium" pitchFamily="34" charset="-122"/>
                <a:cs typeface="Alexandria Medium" pitchFamily="34" charset="-120"/>
              </a:rPr>
              <a:t>No Complex Infrastructure</a:t>
            </a:r>
            <a:endParaRPr lang="en-US" sz="2150" dirty="0"/>
          </a:p>
        </p:txBody>
      </p:sp>
      <p:sp>
        <p:nvSpPr>
          <p:cNvPr id="12" name="Text 8">
            <a:extLst>
              <a:ext uri="{FF2B5EF4-FFF2-40B4-BE49-F238E27FC236}">
                <a16:creationId xmlns:a16="http://schemas.microsoft.com/office/drawing/2014/main" id="{1F20F775-DB1B-F9C0-4D76-1CC7BEE17FE5}"/>
              </a:ext>
            </a:extLst>
          </p:cNvPr>
          <p:cNvSpPr/>
          <p:nvPr/>
        </p:nvSpPr>
        <p:spPr>
          <a:xfrm>
            <a:off x="7651075" y="3639323"/>
            <a:ext cx="5986701" cy="70056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solidFill>
                  <a:srgbClr val="000000"/>
                </a:solidFill>
                <a:latin typeface="Manrope" pitchFamily="34" charset="0"/>
                <a:ea typeface="Manrope" pitchFamily="34" charset="-122"/>
                <a:cs typeface="Manrope" pitchFamily="34" charset="-120"/>
              </a:rPr>
              <a:t>Operates without external databases or complex ML models, ensuring simplicity.</a:t>
            </a:r>
            <a:endParaRPr lang="en-US" sz="1700" dirty="0"/>
          </a:p>
        </p:txBody>
      </p:sp>
      <p:sp>
        <p:nvSpPr>
          <p:cNvPr id="13" name="Shape 9">
            <a:extLst>
              <a:ext uri="{FF2B5EF4-FFF2-40B4-BE49-F238E27FC236}">
                <a16:creationId xmlns:a16="http://schemas.microsoft.com/office/drawing/2014/main" id="{B46271BD-9D2D-75B5-836C-6F8D2CDA9EB0}"/>
              </a:ext>
            </a:extLst>
          </p:cNvPr>
          <p:cNvSpPr/>
          <p:nvPr/>
        </p:nvSpPr>
        <p:spPr>
          <a:xfrm>
            <a:off x="766167" y="4785181"/>
            <a:ext cx="6439614" cy="2502337"/>
          </a:xfrm>
          <a:prstGeom prst="roundRect">
            <a:avLst>
              <a:gd name="adj" fmla="val 13123"/>
            </a:avLst>
          </a:prstGeom>
          <a:solidFill>
            <a:srgbClr val="E6F7FF"/>
          </a:solidFill>
          <a:ln w="7620">
            <a:solidFill>
              <a:srgbClr val="96B8FD"/>
            </a:solidFill>
            <a:prstDash val="solid"/>
          </a:ln>
        </p:spPr>
        <p:txBody>
          <a:bodyPr/>
          <a:lstStyle/>
          <a:p>
            <a:endParaRPr lang="en-IN"/>
          </a:p>
        </p:txBody>
      </p:sp>
      <p:sp>
        <p:nvSpPr>
          <p:cNvPr id="14" name="Shape 10">
            <a:extLst>
              <a:ext uri="{FF2B5EF4-FFF2-40B4-BE49-F238E27FC236}">
                <a16:creationId xmlns:a16="http://schemas.microsoft.com/office/drawing/2014/main" id="{7C5211E8-178B-EA8E-0EC9-36B575180FEB}"/>
              </a:ext>
            </a:extLst>
          </p:cNvPr>
          <p:cNvSpPr/>
          <p:nvPr/>
        </p:nvSpPr>
        <p:spPr>
          <a:xfrm>
            <a:off x="992624" y="5011638"/>
            <a:ext cx="656749" cy="656749"/>
          </a:xfrm>
          <a:prstGeom prst="roundRect">
            <a:avLst>
              <a:gd name="adj" fmla="val 13921735"/>
            </a:avLst>
          </a:prstGeom>
          <a:solidFill>
            <a:srgbClr val="96B8FD"/>
          </a:solidFill>
          <a:ln/>
        </p:spPr>
        <p:txBody>
          <a:bodyPr/>
          <a:lstStyle/>
          <a:p>
            <a:endParaRPr lang="en-IN"/>
          </a:p>
        </p:txBody>
      </p:sp>
      <p:pic>
        <p:nvPicPr>
          <p:cNvPr id="15" name="Image 2">
            <a:extLst>
              <a:ext uri="{FF2B5EF4-FFF2-40B4-BE49-F238E27FC236}">
                <a16:creationId xmlns:a16="http://schemas.microsoft.com/office/drawing/2014/main" id="{0C3B4F9E-39F0-4F84-E71E-62DE92A90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242" y="5192256"/>
            <a:ext cx="295513" cy="295513"/>
          </a:xfrm>
          <a:prstGeom prst="rect">
            <a:avLst/>
          </a:prstGeom>
        </p:spPr>
      </p:pic>
      <p:sp>
        <p:nvSpPr>
          <p:cNvPr id="16" name="Text 11">
            <a:extLst>
              <a:ext uri="{FF2B5EF4-FFF2-40B4-BE49-F238E27FC236}">
                <a16:creationId xmlns:a16="http://schemas.microsoft.com/office/drawing/2014/main" id="{DC2685AD-7114-BDB1-DAFC-592502BF5349}"/>
              </a:ext>
            </a:extLst>
          </p:cNvPr>
          <p:cNvSpPr/>
          <p:nvPr/>
        </p:nvSpPr>
        <p:spPr>
          <a:xfrm>
            <a:off x="992624" y="5887223"/>
            <a:ext cx="4684514" cy="3419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50" dirty="0">
                <a:solidFill>
                  <a:srgbClr val="000000"/>
                </a:solidFill>
                <a:latin typeface="Alexandria Medium" pitchFamily="34" charset="0"/>
                <a:ea typeface="Alexandria Medium" pitchFamily="34" charset="-122"/>
                <a:cs typeface="Alexandria Medium" pitchFamily="34" charset="-120"/>
              </a:rPr>
              <a:t>Immediate, Explainable Feedback</a:t>
            </a:r>
            <a:endParaRPr lang="en-US" sz="2150" dirty="0"/>
          </a:p>
        </p:txBody>
      </p:sp>
      <p:sp>
        <p:nvSpPr>
          <p:cNvPr id="17" name="Text 12">
            <a:extLst>
              <a:ext uri="{FF2B5EF4-FFF2-40B4-BE49-F238E27FC236}">
                <a16:creationId xmlns:a16="http://schemas.microsoft.com/office/drawing/2014/main" id="{4A033A08-7401-E296-3EFB-6737ACD819F0}"/>
              </a:ext>
            </a:extLst>
          </p:cNvPr>
          <p:cNvSpPr/>
          <p:nvPr/>
        </p:nvSpPr>
        <p:spPr>
          <a:xfrm>
            <a:off x="992624" y="6360497"/>
            <a:ext cx="5986701" cy="70056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solidFill>
                  <a:srgbClr val="000000"/>
                </a:solidFill>
                <a:latin typeface="Manrope" pitchFamily="34" charset="0"/>
                <a:ea typeface="Manrope" pitchFamily="34" charset="-122"/>
                <a:cs typeface="Manrope" pitchFamily="34" charset="-120"/>
              </a:rPr>
              <a:t>Offers clear and understandable suggestions for improvement, supporting user learning.</a:t>
            </a:r>
            <a:endParaRPr lang="en-US" sz="1700" dirty="0"/>
          </a:p>
        </p:txBody>
      </p:sp>
      <p:sp>
        <p:nvSpPr>
          <p:cNvPr id="18" name="Shape 13">
            <a:extLst>
              <a:ext uri="{FF2B5EF4-FFF2-40B4-BE49-F238E27FC236}">
                <a16:creationId xmlns:a16="http://schemas.microsoft.com/office/drawing/2014/main" id="{92520A41-F935-884B-2D0C-5AB1D00546E9}"/>
              </a:ext>
            </a:extLst>
          </p:cNvPr>
          <p:cNvSpPr/>
          <p:nvPr/>
        </p:nvSpPr>
        <p:spPr>
          <a:xfrm>
            <a:off x="7424618" y="4785181"/>
            <a:ext cx="6439614" cy="2502337"/>
          </a:xfrm>
          <a:prstGeom prst="roundRect">
            <a:avLst>
              <a:gd name="adj" fmla="val 13123"/>
            </a:avLst>
          </a:prstGeom>
          <a:solidFill>
            <a:srgbClr val="E6F7FF"/>
          </a:solidFill>
          <a:ln w="7620">
            <a:solidFill>
              <a:srgbClr val="ACD0FE"/>
            </a:solidFill>
            <a:prstDash val="solid"/>
          </a:ln>
        </p:spPr>
        <p:txBody>
          <a:bodyPr/>
          <a:lstStyle/>
          <a:p>
            <a:endParaRPr lang="en-IN"/>
          </a:p>
        </p:txBody>
      </p:sp>
      <p:sp>
        <p:nvSpPr>
          <p:cNvPr id="19" name="Shape 14">
            <a:extLst>
              <a:ext uri="{FF2B5EF4-FFF2-40B4-BE49-F238E27FC236}">
                <a16:creationId xmlns:a16="http://schemas.microsoft.com/office/drawing/2014/main" id="{973ABABA-2C57-E639-3893-0357B603E3EF}"/>
              </a:ext>
            </a:extLst>
          </p:cNvPr>
          <p:cNvSpPr/>
          <p:nvPr/>
        </p:nvSpPr>
        <p:spPr>
          <a:xfrm>
            <a:off x="7651075" y="5011638"/>
            <a:ext cx="656749" cy="656749"/>
          </a:xfrm>
          <a:prstGeom prst="roundRect">
            <a:avLst>
              <a:gd name="adj" fmla="val 13921735"/>
            </a:avLst>
          </a:prstGeom>
          <a:solidFill>
            <a:srgbClr val="ACD0FE"/>
          </a:solidFill>
          <a:ln/>
        </p:spPr>
        <p:txBody>
          <a:bodyPr/>
          <a:lstStyle/>
          <a:p>
            <a:endParaRPr lang="en-IN"/>
          </a:p>
        </p:txBody>
      </p:sp>
      <p:pic>
        <p:nvPicPr>
          <p:cNvPr id="20" name="Image 3">
            <a:extLst>
              <a:ext uri="{FF2B5EF4-FFF2-40B4-BE49-F238E27FC236}">
                <a16:creationId xmlns:a16="http://schemas.microsoft.com/office/drawing/2014/main" id="{190B6F2E-A681-457D-CDFF-997B8367DF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31693" y="5192256"/>
            <a:ext cx="295513" cy="295513"/>
          </a:xfrm>
          <a:prstGeom prst="rect">
            <a:avLst/>
          </a:prstGeom>
        </p:spPr>
      </p:pic>
      <p:sp>
        <p:nvSpPr>
          <p:cNvPr id="21" name="Text 15">
            <a:extLst>
              <a:ext uri="{FF2B5EF4-FFF2-40B4-BE49-F238E27FC236}">
                <a16:creationId xmlns:a16="http://schemas.microsoft.com/office/drawing/2014/main" id="{6303B28A-E91B-1A45-384E-F84D05AE5151}"/>
              </a:ext>
            </a:extLst>
          </p:cNvPr>
          <p:cNvSpPr/>
          <p:nvPr/>
        </p:nvSpPr>
        <p:spPr>
          <a:xfrm>
            <a:off x="7651075" y="5887223"/>
            <a:ext cx="3089672" cy="3419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50" dirty="0">
                <a:solidFill>
                  <a:srgbClr val="000000"/>
                </a:solidFill>
                <a:latin typeface="Alexandria Medium" pitchFamily="34" charset="0"/>
                <a:ea typeface="Alexandria Medium" pitchFamily="34" charset="-122"/>
                <a:cs typeface="Alexandria Medium" pitchFamily="34" charset="-120"/>
              </a:rPr>
              <a:t>Adaptable to Any Role</a:t>
            </a:r>
            <a:endParaRPr lang="en-US" sz="2150" dirty="0"/>
          </a:p>
        </p:txBody>
      </p:sp>
      <p:sp>
        <p:nvSpPr>
          <p:cNvPr id="22" name="Text 16">
            <a:extLst>
              <a:ext uri="{FF2B5EF4-FFF2-40B4-BE49-F238E27FC236}">
                <a16:creationId xmlns:a16="http://schemas.microsoft.com/office/drawing/2014/main" id="{68F18D68-DB9B-6AF6-0E8E-1C2AB5D80232}"/>
              </a:ext>
            </a:extLst>
          </p:cNvPr>
          <p:cNvSpPr/>
          <p:nvPr/>
        </p:nvSpPr>
        <p:spPr>
          <a:xfrm>
            <a:off x="7651075" y="6360497"/>
            <a:ext cx="5986701" cy="70056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solidFill>
                  <a:srgbClr val="000000"/>
                </a:solidFill>
                <a:latin typeface="Manrope" pitchFamily="34" charset="0"/>
                <a:ea typeface="Manrope" pitchFamily="34" charset="-122"/>
                <a:cs typeface="Manrope" pitchFamily="34" charset="-120"/>
              </a:rPr>
              <a:t>Easily configurable with new keyword sets for diverse job roles.</a:t>
            </a:r>
            <a:endParaRPr lang="en-US" sz="1700" dirty="0"/>
          </a:p>
        </p:txBody>
      </p:sp>
    </p:spTree>
    <p:extLst>
      <p:ext uri="{BB962C8B-B14F-4D97-AF65-F5344CB8AC3E}">
        <p14:creationId xmlns:p14="http://schemas.microsoft.com/office/powerpoint/2010/main" val="4087451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989</TotalTime>
  <Words>919</Words>
  <Application>Microsoft Office PowerPoint</Application>
  <PresentationFormat>Custom</PresentationFormat>
  <Paragraphs>111</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Consolas</vt:lpstr>
      <vt:lpstr>Alexandria Medium</vt:lpstr>
      <vt:lpstr>Arial</vt:lpstr>
      <vt:lpstr>Manrope</vt:lpstr>
      <vt:lpstr>Montserrat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ANUBHAV SINGH</cp:lastModifiedBy>
  <cp:revision>24</cp:revision>
  <dcterms:created xsi:type="dcterms:W3CDTF">2025-11-16T13:55:44Z</dcterms:created>
  <dcterms:modified xsi:type="dcterms:W3CDTF">2025-11-26T14:17:25Z</dcterms:modified>
</cp:coreProperties>
</file>